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1"/>
  </p:notesMasterIdLst>
  <p:handoutMasterIdLst>
    <p:handoutMasterId r:id="rId52"/>
  </p:handoutMasterIdLst>
  <p:sldIdLst>
    <p:sldId id="303" r:id="rId2"/>
    <p:sldId id="621" r:id="rId3"/>
    <p:sldId id="622" r:id="rId4"/>
    <p:sldId id="703" r:id="rId5"/>
    <p:sldId id="704" r:id="rId6"/>
    <p:sldId id="705" r:id="rId7"/>
    <p:sldId id="706" r:id="rId8"/>
    <p:sldId id="707" r:id="rId9"/>
    <p:sldId id="708" r:id="rId10"/>
    <p:sldId id="627" r:id="rId11"/>
    <p:sldId id="628" r:id="rId12"/>
    <p:sldId id="629" r:id="rId13"/>
    <p:sldId id="668" r:id="rId14"/>
    <p:sldId id="669" r:id="rId15"/>
    <p:sldId id="670" r:id="rId16"/>
    <p:sldId id="679" r:id="rId17"/>
    <p:sldId id="633" r:id="rId18"/>
    <p:sldId id="634" r:id="rId19"/>
    <p:sldId id="635" r:id="rId20"/>
    <p:sldId id="678" r:id="rId21"/>
    <p:sldId id="636" r:id="rId22"/>
    <p:sldId id="637" r:id="rId23"/>
    <p:sldId id="639" r:id="rId24"/>
    <p:sldId id="677" r:id="rId25"/>
    <p:sldId id="680" r:id="rId26"/>
    <p:sldId id="681" r:id="rId27"/>
    <p:sldId id="682" r:id="rId28"/>
    <p:sldId id="683" r:id="rId29"/>
    <p:sldId id="684" r:id="rId30"/>
    <p:sldId id="685" r:id="rId31"/>
    <p:sldId id="686" r:id="rId32"/>
    <p:sldId id="687" r:id="rId33"/>
    <p:sldId id="688" r:id="rId34"/>
    <p:sldId id="689" r:id="rId35"/>
    <p:sldId id="690" r:id="rId36"/>
    <p:sldId id="691" r:id="rId37"/>
    <p:sldId id="692" r:id="rId38"/>
    <p:sldId id="693" r:id="rId39"/>
    <p:sldId id="694" r:id="rId40"/>
    <p:sldId id="695" r:id="rId41"/>
    <p:sldId id="696" r:id="rId42"/>
    <p:sldId id="697" r:id="rId43"/>
    <p:sldId id="698" r:id="rId44"/>
    <p:sldId id="699" r:id="rId45"/>
    <p:sldId id="700" r:id="rId46"/>
    <p:sldId id="701" r:id="rId47"/>
    <p:sldId id="702" r:id="rId48"/>
    <p:sldId id="623" r:id="rId49"/>
    <p:sldId id="624" r:id="rId50"/>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72AF2F"/>
    <a:srgbClr val="000000"/>
    <a:srgbClr val="5C88D0"/>
    <a:srgbClr val="2A6EA8"/>
    <a:srgbClr val="B1D254"/>
    <a:srgbClr val="72732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4582" autoAdjust="0"/>
  </p:normalViewPr>
  <p:slideViewPr>
    <p:cSldViewPr snapToGrid="0">
      <p:cViewPr>
        <p:scale>
          <a:sx n="70" d="100"/>
          <a:sy n="70" d="100"/>
        </p:scale>
        <p:origin x="96"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9/7/2017</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9/7/2017</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8241611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9482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25400" y="744538"/>
            <a:ext cx="6623050" cy="3725862"/>
          </a:xfrm>
          <a:ln/>
        </p:spPr>
      </p:sp>
      <p:sp>
        <p:nvSpPr>
          <p:cNvPr id="614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ltLang="zh-CN"/>
          </a:p>
        </p:txBody>
      </p:sp>
      <p:sp>
        <p:nvSpPr>
          <p:cNvPr id="4" name="Slide Number Placeholder 3"/>
          <p:cNvSpPr>
            <a:spLocks noGrp="1"/>
          </p:cNvSpPr>
          <p:nvPr>
            <p:ph type="sldNum" sz="quarter" idx="5"/>
          </p:nvPr>
        </p:nvSpPr>
        <p:spPr/>
        <p:txBody>
          <a:bodyPr/>
          <a:lstStyle/>
          <a:p>
            <a:pPr>
              <a:defRPr/>
            </a:pPr>
            <a:fld id="{8DBE4816-C558-432A-AA7C-92075F8AEB36}" type="slidenum">
              <a:rPr lang="en-GB" smtClean="0"/>
              <a:pPr>
                <a:defRPr/>
              </a:pPr>
              <a:t>20</a:t>
            </a:fld>
            <a:endParaRPr lang="en-GB" dirty="0"/>
          </a:p>
        </p:txBody>
      </p:sp>
    </p:spTree>
    <p:extLst>
      <p:ext uri="{BB962C8B-B14F-4D97-AF65-F5344CB8AC3E}">
        <p14:creationId xmlns:p14="http://schemas.microsoft.com/office/powerpoint/2010/main" val="35609746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65809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37394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xfrm>
            <a:off x="25400" y="744538"/>
            <a:ext cx="6623050" cy="3725862"/>
          </a:xfrm>
          <a:ln/>
        </p:spPr>
      </p:sp>
      <p:sp>
        <p:nvSpPr>
          <p:cNvPr id="77827" name="Rectangle 3"/>
          <p:cNvSpPr>
            <a:spLocks noGrp="1" noChangeArrowheads="1"/>
          </p:cNvSpPr>
          <p:nvPr>
            <p:ph type="body" idx="1"/>
          </p:nvPr>
        </p:nvSpPr>
        <p:spPr>
          <a:xfrm>
            <a:off x="307975" y="4716463"/>
            <a:ext cx="6035675" cy="4465637"/>
          </a:xfrm>
          <a:noFill/>
          <a:ln/>
        </p:spPr>
        <p:txBody>
          <a:bodyPr lIns="90631" tIns="45316" rIns="90631" bIns="45316"/>
          <a:lstStyle/>
          <a:p>
            <a:pPr eaLnBrk="1" hangingPunct="1"/>
            <a:endParaRPr lang="de-DE"/>
          </a:p>
        </p:txBody>
      </p:sp>
    </p:spTree>
    <p:extLst>
      <p:ext uri="{BB962C8B-B14F-4D97-AF65-F5344CB8AC3E}">
        <p14:creationId xmlns:p14="http://schemas.microsoft.com/office/powerpoint/2010/main" val="3528236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064780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353143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72238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137852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828585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3692061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658791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803713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8576872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4904285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370341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469746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275182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6973294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7105404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4408123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996577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708184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912181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4544566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8735761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61488341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0607005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3529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865188" y="752475"/>
            <a:ext cx="4945062"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9166837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809087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41275" y="752475"/>
            <a:ext cx="6592888" cy="3709988"/>
          </a:xfrm>
          <a:ln/>
        </p:spPr>
      </p:sp>
      <p:sp>
        <p:nvSpPr>
          <p:cNvPr id="11267" name="Rectangle 3"/>
          <p:cNvSpPr>
            <a:spLocks noGrp="1" noChangeArrowheads="1"/>
          </p:cNvSpPr>
          <p:nvPr>
            <p:ph type="body" idx="1"/>
          </p:nvPr>
        </p:nvSpPr>
        <p:spPr>
          <a:xfrm>
            <a:off x="306388" y="4718050"/>
            <a:ext cx="6040437" cy="44624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952654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xfrm>
            <a:off x="865188" y="752475"/>
            <a:ext cx="4945062" cy="3709988"/>
          </a:xfrm>
          <a:ln/>
        </p:spPr>
      </p:sp>
      <p:sp>
        <p:nvSpPr>
          <p:cNvPr id="51203"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3293557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xfrm>
            <a:off x="865188" y="752475"/>
            <a:ext cx="4945062" cy="3709988"/>
          </a:xfrm>
          <a:ln/>
        </p:spPr>
      </p:sp>
      <p:sp>
        <p:nvSpPr>
          <p:cNvPr id="52227" name="Rectangle 3"/>
          <p:cNvSpPr>
            <a:spLocks noGrp="1" noChangeArrowheads="1"/>
          </p:cNvSpPr>
          <p:nvPr>
            <p:ph type="body" idx="1"/>
          </p:nvPr>
        </p:nvSpPr>
        <p:spPr>
          <a:xfrm>
            <a:off x="306388" y="4718050"/>
            <a:ext cx="6040437" cy="4462463"/>
          </a:xfrm>
          <a:noFill/>
          <a:ln/>
        </p:spPr>
        <p:txBody>
          <a:bodyPr/>
          <a:lstStyle/>
          <a:p>
            <a:pPr eaLnBrk="1" hangingPunct="1"/>
            <a:endParaRPr lang="en-US" dirty="0"/>
          </a:p>
        </p:txBody>
      </p:sp>
    </p:spTree>
    <p:extLst>
      <p:ext uri="{BB962C8B-B14F-4D97-AF65-F5344CB8AC3E}">
        <p14:creationId xmlns:p14="http://schemas.microsoft.com/office/powerpoint/2010/main" val="27699750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93485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141349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7EBD5529-8DB2-471E-8DD4-6944BD8CB61E}" type="slidenum">
              <a:rPr lang="en-GB"/>
              <a:pPr>
                <a:defRPr/>
              </a:pPr>
              <a:t>‹#›</a:t>
            </a:fld>
            <a:endParaRPr lang="en-GB" dirty="0"/>
          </a:p>
        </p:txBody>
      </p:sp>
    </p:spTree>
    <p:extLst>
      <p:ext uri="{BB962C8B-B14F-4D97-AF65-F5344CB8AC3E}">
        <p14:creationId xmlns:p14="http://schemas.microsoft.com/office/powerpoint/2010/main" val="2605555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SP-170657, TSG SA#77,</a:t>
            </a:r>
            <a:r>
              <a:rPr lang="en-GB" sz="1100" b="1" spc="300" baseline="0" dirty="0">
                <a:ea typeface="+mn-ea"/>
                <a:cs typeface="Arial" panose="020B0604020202020204" pitchFamily="34" charset="0"/>
              </a:rPr>
              <a:t> Sapporo, Japan, 13-15 September</a:t>
            </a:r>
            <a:r>
              <a:rPr lang="en-GB" sz="1100" b="1" spc="300" dirty="0">
                <a:ea typeface="+mn-ea"/>
                <a:cs typeface="Arial" panose="020B0604020202020204" pitchFamily="34" charset="0"/>
              </a:rPr>
              <a:t> 2017</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113"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2017</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4.vml"/><Relationship Id="rId5" Type="http://schemas.openxmlformats.org/officeDocument/2006/relationships/image" Target="../media/image9.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SA#77</a:t>
            </a:r>
            <a:br>
              <a:rPr lang="en-GB" sz="4800" b="1" i="1" dirty="0"/>
            </a:br>
            <a:r>
              <a:rPr lang="en-GB" sz="4800" dirty="0">
                <a:latin typeface="Arial" pitchFamily="34" charset="0"/>
              </a:rPr>
              <a:t> </a:t>
            </a:r>
            <a:r>
              <a:rPr lang="en-GB" altLang="zh-CN" sz="3200" b="1" dirty="0"/>
              <a:t>Charging Management (CH)</a:t>
            </a:r>
            <a:br>
              <a:rPr lang="en-GB" altLang="zh-CN" sz="3200" b="1" dirty="0"/>
            </a:br>
            <a:r>
              <a:rPr lang="en-GB" altLang="zh-CN" sz="3200" b="1" dirty="0"/>
              <a:t>Operation, Administration, Maintenance &amp; Provisioning (OAM&amp;P)</a:t>
            </a: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5" y="314792"/>
            <a:ext cx="9102725" cy="82820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(1/3)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8380955"/>
              </p:ext>
            </p:extLst>
          </p:nvPr>
        </p:nvGraphicFramePr>
        <p:xfrm>
          <a:off x="1049311" y="1442761"/>
          <a:ext cx="8718069" cy="3953827"/>
        </p:xfrm>
        <a:graphic>
          <a:graphicData uri="http://schemas.openxmlformats.org/drawingml/2006/table">
            <a:tbl>
              <a:tblPr firstRow="1" bandRow="1">
                <a:tableStyleId>{5C22544A-7EE6-4342-B048-85BDC9FD1C3A}</a:tableStyleId>
              </a:tblPr>
              <a:tblGrid>
                <a:gridCol w="892524">
                  <a:extLst>
                    <a:ext uri="{9D8B030D-6E8A-4147-A177-3AD203B41FA5}">
                      <a16:colId xmlns:a16="http://schemas.microsoft.com/office/drawing/2014/main" val="23408469"/>
                    </a:ext>
                  </a:extLst>
                </a:gridCol>
                <a:gridCol w="2955505">
                  <a:extLst>
                    <a:ext uri="{9D8B030D-6E8A-4147-A177-3AD203B41FA5}">
                      <a16:colId xmlns:a16="http://schemas.microsoft.com/office/drawing/2014/main" val="1386727148"/>
                    </a:ext>
                  </a:extLst>
                </a:gridCol>
                <a:gridCol w="937277">
                  <a:extLst>
                    <a:ext uri="{9D8B030D-6E8A-4147-A177-3AD203B41FA5}">
                      <a16:colId xmlns:a16="http://schemas.microsoft.com/office/drawing/2014/main" val="1214109634"/>
                    </a:ext>
                  </a:extLst>
                </a:gridCol>
                <a:gridCol w="1210650">
                  <a:extLst>
                    <a:ext uri="{9D8B030D-6E8A-4147-A177-3AD203B41FA5}">
                      <a16:colId xmlns:a16="http://schemas.microsoft.com/office/drawing/2014/main" val="1633304428"/>
                    </a:ext>
                  </a:extLst>
                </a:gridCol>
                <a:gridCol w="1230176">
                  <a:extLst>
                    <a:ext uri="{9D8B030D-6E8A-4147-A177-3AD203B41FA5}">
                      <a16:colId xmlns:a16="http://schemas.microsoft.com/office/drawing/2014/main" val="4240727412"/>
                    </a:ext>
                  </a:extLst>
                </a:gridCol>
                <a:gridCol w="1491937">
                  <a:extLst>
                    <a:ext uri="{9D8B030D-6E8A-4147-A177-3AD203B41FA5}">
                      <a16:colId xmlns:a16="http://schemas.microsoft.com/office/drawing/2014/main" val="1675550634"/>
                    </a:ext>
                  </a:extLst>
                </a:gridCol>
              </a:tblGrid>
              <a:tr h="683448">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67197">
                <a:tc>
                  <a:txBody>
                    <a:bodyPr/>
                    <a:lstStyle/>
                    <a:p>
                      <a:pPr algn="ctr">
                        <a:spcAft>
                          <a:spcPts val="0"/>
                        </a:spcAft>
                      </a:pPr>
                      <a:r>
                        <a:rPr lang="en-GB" sz="1200" kern="1200" dirty="0" err="1">
                          <a:solidFill>
                            <a:srgbClr val="000000"/>
                          </a:solidFill>
                          <a:effectLst/>
                          <a:latin typeface="Arial" panose="020B0604020202020204" pitchFamily="34" charset="0"/>
                          <a:ea typeface="Times New Roman" panose="02020603050405020304" pitchFamily="18" charset="0"/>
                          <a:cs typeface="+mn-cs"/>
                        </a:rPr>
                        <a:t>eFMSS_CH</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Charging Enhancement for </a:t>
                      </a:r>
                      <a:r>
                        <a:rPr lang="en-GB" sz="1200" kern="1200" dirty="0" err="1">
                          <a:solidFill>
                            <a:srgbClr val="000000"/>
                          </a:solidFill>
                          <a:effectLst/>
                          <a:latin typeface="Arial" panose="020B0604020202020204" pitchFamily="34" charset="0"/>
                          <a:ea typeface="Times New Roman" panose="02020603050405020304" pitchFamily="18" charset="0"/>
                          <a:cs typeface="+mn-cs"/>
                        </a:rPr>
                        <a:t>eFMSS</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SP-170482</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32.251,</a:t>
                      </a:r>
                      <a:r>
                        <a:rPr lang="en-GB" sz="1200" kern="1200" baseline="0" dirty="0">
                          <a:solidFill>
                            <a:srgbClr val="000000"/>
                          </a:solidFill>
                          <a:effectLst/>
                          <a:latin typeface="Arial" panose="020B0604020202020204" pitchFamily="34" charset="0"/>
                          <a:ea typeface="Times New Roman" panose="02020603050405020304" pitchFamily="18" charset="0"/>
                          <a:cs typeface="+mn-cs"/>
                        </a:rPr>
                        <a:t> </a:t>
                      </a:r>
                      <a:r>
                        <a:rPr lang="en-GB" sz="1200" kern="1200" dirty="0">
                          <a:solidFill>
                            <a:srgbClr val="000000"/>
                          </a:solidFill>
                          <a:effectLst/>
                          <a:latin typeface="Arial" panose="020B0604020202020204" pitchFamily="34" charset="0"/>
                          <a:ea typeface="Times New Roman" panose="02020603050405020304" pitchFamily="18" charset="0"/>
                          <a:cs typeface="+mn-cs"/>
                        </a:rPr>
                        <a:t>32.298, 32.299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70%</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SA#78 (12/2017)</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837401940"/>
                  </a:ext>
                </a:extLst>
              </a:tr>
              <a:tr h="467197">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EDCE5-CH</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Charging aspects of EDCE5 </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SP-170487</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32.251, 32.298, 32.299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0%</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SA#79 (03/2018)</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371566357"/>
                  </a:ext>
                </a:extLst>
              </a:tr>
              <a:tr h="467197">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NAPS-CH</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Charging aspects of NAPS </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SP-170488</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32.240, 32.254, 32.298,</a:t>
                      </a:r>
                      <a:r>
                        <a:rPr lang="en-GB" sz="1200" kern="1200" baseline="0" dirty="0">
                          <a:solidFill>
                            <a:srgbClr val="000000"/>
                          </a:solidFill>
                          <a:effectLst/>
                          <a:latin typeface="Arial" panose="020B0604020202020204" pitchFamily="34" charset="0"/>
                          <a:ea typeface="Times New Roman" panose="02020603050405020304" pitchFamily="18" charset="0"/>
                          <a:cs typeface="+mn-cs"/>
                        </a:rPr>
                        <a:t> </a:t>
                      </a:r>
                      <a:r>
                        <a:rPr lang="en-GB" sz="1200" kern="1200" dirty="0">
                          <a:solidFill>
                            <a:srgbClr val="000000"/>
                          </a:solidFill>
                          <a:effectLst/>
                          <a:latin typeface="Arial" panose="020B0604020202020204" pitchFamily="34" charset="0"/>
                          <a:ea typeface="Times New Roman" panose="02020603050405020304" pitchFamily="18" charset="0"/>
                          <a:cs typeface="+mn-cs"/>
                        </a:rPr>
                        <a:t>32.299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10%</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SA#79 (03/2018)</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154208384"/>
                  </a:ext>
                </a:extLst>
              </a:tr>
              <a:tr h="467197">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FS_DOCME_CH</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Study on Overload Control for Diameter Charging Applications</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SP-150310</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32.869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30%</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SA#78 (12/2017)</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1885737022"/>
                  </a:ext>
                </a:extLst>
              </a:tr>
              <a:tr h="467197">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FS_FWDCA</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Study on forward compatibility for 3GPP Diameter Charging Applications</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sv-SE" sz="1200" kern="1200">
                          <a:solidFill>
                            <a:srgbClr val="000000"/>
                          </a:solidFill>
                          <a:effectLst/>
                          <a:latin typeface="Arial" panose="020B0604020202020204" pitchFamily="34" charset="0"/>
                          <a:ea typeface="Times New Roman" panose="02020603050405020304" pitchFamily="18" charset="0"/>
                          <a:cs typeface="+mn-cs"/>
                        </a:rPr>
                        <a:t>SP-160608</a:t>
                      </a:r>
                    </a:p>
                  </a:txBody>
                  <a:tcPr marL="68580" marR="68580" marT="0" marB="0"/>
                </a:tc>
                <a:tc>
                  <a:txBody>
                    <a:bodyPr/>
                    <a:lstStyle/>
                    <a:p>
                      <a:pPr algn="ctr">
                        <a:spcAft>
                          <a:spcPts val="0"/>
                        </a:spcAft>
                      </a:pPr>
                      <a:r>
                        <a:rPr lang="sv-SE" sz="1200" kern="1200" dirty="0">
                          <a:solidFill>
                            <a:srgbClr val="000000"/>
                          </a:solidFill>
                          <a:effectLst/>
                          <a:latin typeface="Arial" panose="020B0604020202020204" pitchFamily="34" charset="0"/>
                          <a:ea typeface="Times New Roman" panose="02020603050405020304" pitchFamily="18" charset="0"/>
                          <a:cs typeface="+mn-cs"/>
                        </a:rPr>
                        <a:t>32.870</a:t>
                      </a: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40%</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SA#78 (12/2017)</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3714903681"/>
                  </a:ext>
                </a:extLst>
              </a:tr>
              <a:tr h="467197">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FS_5GS_Ph1_CH</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Study on Charging Aspects of 5G System Architecture Phase 1</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SP-170128</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32.899</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60%</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SA#78 (12/2017)</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1278229340"/>
                  </a:ext>
                </a:extLst>
              </a:tr>
              <a:tr h="467197">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FS_VBCLTE</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Study on volume based charging aspects for VoLTE</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SP-170485</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32.848</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Times New Roman" panose="02020603050405020304" pitchFamily="18" charset="0"/>
                          <a:cs typeface="+mn-cs"/>
                        </a:rPr>
                        <a:t>5%</a:t>
                      </a:r>
                      <a:endParaRPr lang="sv-SE" sz="120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Times New Roman" panose="02020603050405020304" pitchFamily="18" charset="0"/>
                          <a:cs typeface="+mn-cs"/>
                        </a:rPr>
                        <a:t>SA#80 (06/2018)</a:t>
                      </a:r>
                      <a:endParaRPr lang="sv-SE" sz="120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754702344"/>
                  </a:ext>
                </a:extLst>
              </a:tr>
            </a:tbl>
          </a:graphicData>
        </a:graphic>
      </p:graphicFrame>
    </p:spTree>
    <p:extLst>
      <p:ext uri="{BB962C8B-B14F-4D97-AF65-F5344CB8AC3E}">
        <p14:creationId xmlns:p14="http://schemas.microsoft.com/office/powerpoint/2010/main" val="42808627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9039" y="224852"/>
            <a:ext cx="9102725" cy="920688"/>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(2/3)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1436009"/>
              </p:ext>
            </p:extLst>
          </p:nvPr>
        </p:nvGraphicFramePr>
        <p:xfrm>
          <a:off x="824458" y="1277634"/>
          <a:ext cx="8967306" cy="4839591"/>
        </p:xfrm>
        <a:graphic>
          <a:graphicData uri="http://schemas.openxmlformats.org/drawingml/2006/table">
            <a:tbl>
              <a:tblPr firstRow="1" bandRow="1">
                <a:tableStyleId>{5C22544A-7EE6-4342-B048-85BDC9FD1C3A}</a:tableStyleId>
              </a:tblPr>
              <a:tblGrid>
                <a:gridCol w="918041">
                  <a:extLst>
                    <a:ext uri="{9D8B030D-6E8A-4147-A177-3AD203B41FA5}">
                      <a16:colId xmlns:a16="http://schemas.microsoft.com/office/drawing/2014/main" val="23408469"/>
                    </a:ext>
                  </a:extLst>
                </a:gridCol>
                <a:gridCol w="3520028">
                  <a:extLst>
                    <a:ext uri="{9D8B030D-6E8A-4147-A177-3AD203B41FA5}">
                      <a16:colId xmlns:a16="http://schemas.microsoft.com/office/drawing/2014/main" val="1386727148"/>
                    </a:ext>
                  </a:extLst>
                </a:gridCol>
                <a:gridCol w="945994">
                  <a:extLst>
                    <a:ext uri="{9D8B030D-6E8A-4147-A177-3AD203B41FA5}">
                      <a16:colId xmlns:a16="http://schemas.microsoft.com/office/drawing/2014/main" val="1214109634"/>
                    </a:ext>
                  </a:extLst>
                </a:gridCol>
                <a:gridCol w="1134359">
                  <a:extLst>
                    <a:ext uri="{9D8B030D-6E8A-4147-A177-3AD203B41FA5}">
                      <a16:colId xmlns:a16="http://schemas.microsoft.com/office/drawing/2014/main" val="1633304428"/>
                    </a:ext>
                  </a:extLst>
                </a:gridCol>
                <a:gridCol w="1082258">
                  <a:extLst>
                    <a:ext uri="{9D8B030D-6E8A-4147-A177-3AD203B41FA5}">
                      <a16:colId xmlns:a16="http://schemas.microsoft.com/office/drawing/2014/main" val="4240727412"/>
                    </a:ext>
                  </a:extLst>
                </a:gridCol>
                <a:gridCol w="1366626">
                  <a:extLst>
                    <a:ext uri="{9D8B030D-6E8A-4147-A177-3AD203B41FA5}">
                      <a16:colId xmlns:a16="http://schemas.microsoft.com/office/drawing/2014/main" val="1675550634"/>
                    </a:ext>
                  </a:extLst>
                </a:gridCol>
              </a:tblGrid>
              <a:tr h="512120">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662744">
                <a:tc>
                  <a:txBody>
                    <a:bodyPr/>
                    <a:lstStyle/>
                    <a:p>
                      <a:pPr algn="ctr">
                        <a:spcAft>
                          <a:spcPts val="0"/>
                        </a:spcAft>
                      </a:pPr>
                      <a:r>
                        <a:rPr lang="en-GB" sz="1200" b="0" dirty="0">
                          <a:solidFill>
                            <a:srgbClr val="000000"/>
                          </a:solidFill>
                          <a:effectLst/>
                          <a:latin typeface="Arial" panose="020B0604020202020204" pitchFamily="34" charset="0"/>
                          <a:ea typeface="Times New Roman" panose="02020603050405020304" pitchFamily="18" charset="0"/>
                        </a:rPr>
                        <a:t>OAM14-MAMO_VNF-PM</a:t>
                      </a:r>
                      <a:endParaRPr lang="sv-SE" sz="1200" b="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200" b="0" dirty="0">
                          <a:solidFill>
                            <a:srgbClr val="000000"/>
                          </a:solidFill>
                          <a:effectLst/>
                          <a:latin typeface="Arial" panose="020B0604020202020204" pitchFamily="34" charset="0"/>
                          <a:ea typeface="Times New Roman" panose="02020603050405020304" pitchFamily="18" charset="0"/>
                        </a:rPr>
                        <a:t>Performance management for mobile networks that include virtualized network functions</a:t>
                      </a:r>
                      <a:endParaRPr lang="sv-SE" sz="1200" b="0" dirty="0">
                        <a:effectLst/>
                        <a:latin typeface="CG Times (WN)"/>
                        <a:ea typeface="Times New Roman" panose="02020603050405020304" pitchFamily="18" charset="0"/>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SP-160402</a:t>
                      </a:r>
                      <a:endParaRPr lang="sv-SE" sz="1200" b="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28.520, 28.521, 28.522, 28.523</a:t>
                      </a:r>
                      <a:endParaRPr lang="sv-SE" sz="1200" b="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b="0" dirty="0">
                          <a:solidFill>
                            <a:srgbClr val="000000"/>
                          </a:solidFill>
                          <a:effectLst/>
                          <a:highlight>
                            <a:srgbClr val="00FF00"/>
                          </a:highlight>
                          <a:latin typeface="Arial" panose="020B0604020202020204" pitchFamily="34" charset="0"/>
                          <a:ea typeface="SimSun" panose="02010600030101010101" pitchFamily="2" charset="-122"/>
                        </a:rPr>
                        <a:t>100%</a:t>
                      </a:r>
                      <a:endParaRPr lang="sv-SE" sz="1200" b="0" dirty="0">
                        <a:effectLst/>
                        <a:highlight>
                          <a:srgbClr val="00FF00"/>
                        </a:highligh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SimSun" panose="02010600030101010101" pitchFamily="2" charset="-122"/>
                          <a:cs typeface="+mn-cs"/>
                        </a:rPr>
                        <a:t>SA#77 (09/2017) </a:t>
                      </a:r>
                      <a:endParaRPr lang="sv-SE" sz="1200" b="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nchor="ctr"/>
                </a:tc>
                <a:extLst>
                  <a:ext uri="{0D108BD9-81ED-4DB2-BD59-A6C34878D82A}">
                    <a16:rowId xmlns:a16="http://schemas.microsoft.com/office/drawing/2014/main" val="320183902"/>
                  </a:ext>
                </a:extLst>
              </a:tr>
              <a:tr h="497058">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PEE_CMON</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Control and monitoring of Power, Energy and Environmental (PEE) parameters in Radio Access Networks (RAN)</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SP-170479</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kumimoji="0" lang="en-US" sz="1200" b="0" i="0" u="none" strike="noStrike" kern="1200" cap="none" normalizeH="0" baseline="0" dirty="0">
                          <a:ln>
                            <a:noFill/>
                          </a:ln>
                          <a:solidFill>
                            <a:schemeClr val="tx1"/>
                          </a:solidFill>
                          <a:effectLst/>
                          <a:latin typeface="Calibri" pitchFamily="34" charset="0"/>
                          <a:ea typeface="宋体" pitchFamily="2" charset="-122"/>
                          <a:cs typeface="Arial" charset="0"/>
                        </a:rPr>
                        <a:t>28.304, 28.305,28.306</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20%</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SA#79 (03/2018)</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552243238"/>
                  </a:ext>
                </a:extLst>
              </a:tr>
              <a:tr h="497058">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QOED</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Management of QoE measurement collection </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SP-170483</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kumimoji="0" lang="en-GB" sz="1200" b="0" i="0" u="none" strike="noStrike" kern="1200" cap="none" normalizeH="0" baseline="0" dirty="0">
                          <a:ln>
                            <a:noFill/>
                          </a:ln>
                          <a:solidFill>
                            <a:schemeClr val="tx1"/>
                          </a:solidFill>
                          <a:effectLst/>
                          <a:latin typeface="Calibri" pitchFamily="34" charset="0"/>
                          <a:ea typeface="宋体" pitchFamily="2" charset="-122"/>
                          <a:cs typeface="Arial" charset="0"/>
                        </a:rPr>
                        <a:t>28.404,28.405, 28.406, 28.307, 28.308, 28.309</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endParaRPr lang="en-GB" sz="1200" b="0" kern="1200" dirty="0">
                        <a:solidFill>
                          <a:srgbClr val="000000"/>
                        </a:solidFill>
                        <a:effectLst/>
                        <a:latin typeface="Arial" panose="020B0604020202020204" pitchFamily="34" charset="0"/>
                        <a:ea typeface="Times New Roman" panose="02020603050405020304" pitchFamily="18" charset="0"/>
                        <a:cs typeface="+mn-cs"/>
                      </a:endParaRPr>
                    </a:p>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5%</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SA#80 (06/2018)</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867065830"/>
                  </a:ext>
                </a:extLst>
              </a:tr>
              <a:tr h="465117">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NETSLICE</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Management of Network Slicing in Mobile Networks, Concepts, Use cases and Requirements</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SP-170491</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28.530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5%</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SA#79 (03/2018)</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232224201"/>
                  </a:ext>
                </a:extLst>
              </a:tr>
              <a:tr h="465117">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NETSLICE-PRO_NS</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Provisioning of network slicing for 5G networks and services</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SP-170490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28.531</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SA#80 (06/2018)</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4232656390"/>
                  </a:ext>
                </a:extLst>
              </a:tr>
              <a:tr h="465117">
                <a:tc>
                  <a:txBody>
                    <a:bodyPr/>
                    <a:lstStyle/>
                    <a:p>
                      <a:pPr algn="ctr">
                        <a:spcAft>
                          <a:spcPts val="0"/>
                        </a:spcAft>
                      </a:pPr>
                      <a:r>
                        <a:rPr lang="en-GB" sz="1200" b="0" dirty="0">
                          <a:solidFill>
                            <a:srgbClr val="000000"/>
                          </a:solidFill>
                          <a:effectLst/>
                          <a:latin typeface="Arial" panose="020B0604020202020204" pitchFamily="34" charset="0"/>
                          <a:ea typeface="Calibri" panose="020F0502020204030204" pitchFamily="34" charset="0"/>
                        </a:rPr>
                        <a:t>FS_IMP_ITFN</a:t>
                      </a:r>
                      <a:endParaRPr lang="sv-SE" sz="1200" b="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a:solidFill>
                            <a:srgbClr val="000000"/>
                          </a:solidFill>
                          <a:effectLst/>
                          <a:latin typeface="Arial" panose="020B0604020202020204" pitchFamily="34" charset="0"/>
                          <a:ea typeface="Calibri" panose="020F0502020204030204" pitchFamily="34" charset="0"/>
                        </a:rPr>
                        <a:t>Study on Implementation for the Partitioning of Itf-N</a:t>
                      </a:r>
                      <a:endParaRPr lang="sv-SE" sz="1200" b="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SP-160020</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endParaRPr lang="en-GB" sz="1200" b="0" kern="1200" dirty="0">
                        <a:solidFill>
                          <a:srgbClr val="000000"/>
                        </a:solidFill>
                        <a:effectLst/>
                        <a:latin typeface="Arial" panose="020B0604020202020204" pitchFamily="34" charset="0"/>
                        <a:ea typeface="Times New Roman" panose="02020603050405020304" pitchFamily="18" charset="0"/>
                        <a:cs typeface="+mn-cs"/>
                      </a:endParaRPr>
                    </a:p>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32.880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80%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SA#79 (03/2018)</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456251039"/>
                  </a:ext>
                </a:extLst>
              </a:tr>
              <a:tr h="497058">
                <a:tc>
                  <a:txBody>
                    <a:bodyPr/>
                    <a:lstStyle/>
                    <a:p>
                      <a:pPr algn="ctr">
                        <a:spcAft>
                          <a:spcPts val="0"/>
                        </a:spcAft>
                      </a:pPr>
                      <a:r>
                        <a:rPr lang="en-GB" sz="1200" dirty="0">
                          <a:solidFill>
                            <a:srgbClr val="000000"/>
                          </a:solidFill>
                          <a:effectLst/>
                          <a:latin typeface="Arial" panose="020B0604020202020204" pitchFamily="34" charset="0"/>
                          <a:ea typeface="Calibri" panose="020F0502020204030204" pitchFamily="34" charset="0"/>
                        </a:rPr>
                        <a:t>FS_NGNS_MOA</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dirty="0">
                          <a:solidFill>
                            <a:srgbClr val="000000"/>
                          </a:solidFill>
                          <a:effectLst/>
                          <a:latin typeface="Arial" panose="020B0604020202020204" pitchFamily="34" charset="0"/>
                          <a:ea typeface="Calibri" panose="020F0502020204030204" pitchFamily="34" charset="0"/>
                        </a:rPr>
                        <a:t>Study on Management and Orchestration Architecture of Next Generation Network and Service</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SP-160400</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endParaRPr lang="en-GB" sz="1200" b="0" kern="1200" dirty="0">
                        <a:solidFill>
                          <a:srgbClr val="000000"/>
                        </a:solidFill>
                        <a:effectLst/>
                        <a:latin typeface="Arial" panose="020B0604020202020204" pitchFamily="34" charset="0"/>
                        <a:ea typeface="Times New Roman" panose="02020603050405020304" pitchFamily="18" charset="0"/>
                        <a:cs typeface="+mn-cs"/>
                      </a:endParaRPr>
                    </a:p>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28.800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30%</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SA#78 (12/2017)</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412857332"/>
                  </a:ext>
                </a:extLst>
              </a:tr>
              <a:tr h="465117">
                <a:tc>
                  <a:txBody>
                    <a:bodyPr/>
                    <a:lstStyle/>
                    <a:p>
                      <a:pPr algn="ctr">
                        <a:spcAft>
                          <a:spcPts val="0"/>
                        </a:spcAft>
                      </a:pPr>
                      <a:r>
                        <a:rPr lang="en-GB" sz="1200" dirty="0">
                          <a:solidFill>
                            <a:srgbClr val="000000"/>
                          </a:solidFill>
                          <a:effectLst/>
                          <a:latin typeface="Arial" panose="020B0604020202020204" pitchFamily="34" charset="0"/>
                          <a:ea typeface="Calibri" panose="020F0502020204030204" pitchFamily="34" charset="0"/>
                        </a:rPr>
                        <a:t>FS_MONETS</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a:solidFill>
                            <a:srgbClr val="000000"/>
                          </a:solidFill>
                          <a:effectLst/>
                          <a:latin typeface="Arial" panose="020B0604020202020204" pitchFamily="34" charset="0"/>
                          <a:ea typeface="Calibri" panose="020F0502020204030204" pitchFamily="34" charset="0"/>
                        </a:rPr>
                        <a:t>Study on Management and Orchestration of Network Slicing</a:t>
                      </a:r>
                      <a:endParaRPr lang="sv-SE" sz="12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b="0" kern="1200">
                          <a:solidFill>
                            <a:srgbClr val="000000"/>
                          </a:solidFill>
                          <a:effectLst/>
                          <a:latin typeface="Arial" panose="020B0604020202020204" pitchFamily="34" charset="0"/>
                          <a:ea typeface="Times New Roman" panose="02020603050405020304" pitchFamily="18" charset="0"/>
                          <a:cs typeface="+mn-cs"/>
                        </a:rPr>
                        <a:t>SP-160394</a:t>
                      </a:r>
                      <a:endParaRPr lang="sv-SE" sz="1200" b="0" kern="120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endParaRPr lang="en-GB" sz="1200" b="0" kern="1200" dirty="0">
                        <a:solidFill>
                          <a:srgbClr val="000000"/>
                        </a:solidFill>
                        <a:effectLst/>
                        <a:latin typeface="Arial" panose="020B0604020202020204" pitchFamily="34" charset="0"/>
                        <a:ea typeface="Times New Roman" panose="02020603050405020304" pitchFamily="18" charset="0"/>
                        <a:cs typeface="+mn-cs"/>
                      </a:endParaRPr>
                    </a:p>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28.801</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tc>
                <a:tc>
                  <a:txBody>
                    <a:bodyPr/>
                    <a:lstStyle/>
                    <a:p>
                      <a:pPr algn="ctr">
                        <a:spcAft>
                          <a:spcPts val="0"/>
                        </a:spcAft>
                      </a:pPr>
                      <a:r>
                        <a:rPr lang="en-GB" sz="1200" b="0" kern="1200" dirty="0">
                          <a:solidFill>
                            <a:srgbClr val="000000"/>
                          </a:solidFill>
                          <a:effectLst/>
                          <a:highlight>
                            <a:srgbClr val="00FF00"/>
                          </a:highlight>
                          <a:latin typeface="Arial" panose="020B0604020202020204" pitchFamily="34" charset="0"/>
                          <a:ea typeface="Times New Roman" panose="02020603050405020304" pitchFamily="18" charset="0"/>
                          <a:cs typeface="+mn-cs"/>
                        </a:rPr>
                        <a:t>100%</a:t>
                      </a:r>
                      <a:endParaRPr lang="sv-SE" sz="1200" b="0" kern="1200" dirty="0">
                        <a:solidFill>
                          <a:srgbClr val="000000"/>
                        </a:solidFill>
                        <a:effectLst/>
                        <a:highlight>
                          <a:srgbClr val="00FF00"/>
                        </a:highlight>
                        <a:latin typeface="Arial" panose="020B0604020202020204" pitchFamily="34" charset="0"/>
                        <a:ea typeface="Times New Roman" panose="02020603050405020304" pitchFamily="18" charset="0"/>
                        <a:cs typeface="+mn-cs"/>
                      </a:endParaRPr>
                    </a:p>
                  </a:txBody>
                  <a:tcPr marL="68580" marR="68580" marT="0" marB="0" anchor="ctr"/>
                </a:tc>
                <a:tc>
                  <a:txBody>
                    <a:bodyPr/>
                    <a:lstStyle/>
                    <a:p>
                      <a:pPr algn="ctr">
                        <a:spcAft>
                          <a:spcPts val="0"/>
                        </a:spcAft>
                      </a:pPr>
                      <a:r>
                        <a:rPr lang="en-GB" sz="1200" b="0" kern="1200" dirty="0">
                          <a:solidFill>
                            <a:srgbClr val="000000"/>
                          </a:solidFill>
                          <a:effectLst/>
                          <a:latin typeface="Arial" panose="020B0604020202020204" pitchFamily="34" charset="0"/>
                          <a:ea typeface="Times New Roman" panose="02020603050405020304" pitchFamily="18" charset="0"/>
                          <a:cs typeface="+mn-cs"/>
                        </a:rPr>
                        <a:t>SA#77 (09/2017)</a:t>
                      </a:r>
                      <a:endParaRPr lang="sv-SE" sz="1200" b="0" kern="1200" dirty="0">
                        <a:solidFill>
                          <a:srgbClr val="000000"/>
                        </a:solidFill>
                        <a:effectLst/>
                        <a:latin typeface="Arial" panose="020B0604020202020204" pitchFamily="34"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2099945394"/>
                  </a:ext>
                </a:extLst>
              </a:tr>
            </a:tbl>
          </a:graphicData>
        </a:graphic>
      </p:graphicFrame>
    </p:spTree>
    <p:extLst>
      <p:ext uri="{BB962C8B-B14F-4D97-AF65-F5344CB8AC3E}">
        <p14:creationId xmlns:p14="http://schemas.microsoft.com/office/powerpoint/2010/main" val="68164776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463" y="239842"/>
            <a:ext cx="9102725" cy="903157"/>
          </a:xfrm>
        </p:spPr>
        <p:txBody>
          <a:bodyPr/>
          <a:lstStyle/>
          <a:p>
            <a:r>
              <a:rPr lang="sv-SE" sz="3200" dirty="0" err="1"/>
              <a:t>Summary</a:t>
            </a:r>
            <a:r>
              <a:rPr lang="sv-SE" sz="3200" dirty="0"/>
              <a:t> </a:t>
            </a:r>
            <a:r>
              <a:rPr lang="sv-SE" sz="3200" dirty="0" err="1"/>
              <a:t>of</a:t>
            </a:r>
            <a:r>
              <a:rPr lang="sv-SE" sz="3200" dirty="0"/>
              <a:t> </a:t>
            </a:r>
            <a:r>
              <a:rPr lang="sv-SE" sz="3200" dirty="0" err="1"/>
              <a:t>ongoing</a:t>
            </a:r>
            <a:r>
              <a:rPr lang="sv-SE" sz="3200" dirty="0"/>
              <a:t> </a:t>
            </a:r>
            <a:r>
              <a:rPr lang="sv-SE" sz="3200" dirty="0" err="1"/>
              <a:t>WIs</a:t>
            </a:r>
            <a:r>
              <a:rPr lang="sv-SE" sz="3200" dirty="0"/>
              <a:t>/SIs (3/3)</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50893842"/>
              </p:ext>
            </p:extLst>
          </p:nvPr>
        </p:nvGraphicFramePr>
        <p:xfrm>
          <a:off x="1019330" y="1276877"/>
          <a:ext cx="8735858" cy="4517090"/>
        </p:xfrm>
        <a:graphic>
          <a:graphicData uri="http://schemas.openxmlformats.org/drawingml/2006/table">
            <a:tbl>
              <a:tblPr firstRow="1" bandRow="1">
                <a:tableStyleId>{5C22544A-7EE6-4342-B048-85BDC9FD1C3A}</a:tableStyleId>
              </a:tblPr>
              <a:tblGrid>
                <a:gridCol w="1126361">
                  <a:extLst>
                    <a:ext uri="{9D8B030D-6E8A-4147-A177-3AD203B41FA5}">
                      <a16:colId xmlns:a16="http://schemas.microsoft.com/office/drawing/2014/main" val="23408469"/>
                    </a:ext>
                  </a:extLst>
                </a:gridCol>
                <a:gridCol w="2856701">
                  <a:extLst>
                    <a:ext uri="{9D8B030D-6E8A-4147-A177-3AD203B41FA5}">
                      <a16:colId xmlns:a16="http://schemas.microsoft.com/office/drawing/2014/main" val="1386727148"/>
                    </a:ext>
                  </a:extLst>
                </a:gridCol>
                <a:gridCol w="919624">
                  <a:extLst>
                    <a:ext uri="{9D8B030D-6E8A-4147-A177-3AD203B41FA5}">
                      <a16:colId xmlns:a16="http://schemas.microsoft.com/office/drawing/2014/main" val="1214109634"/>
                    </a:ext>
                  </a:extLst>
                </a:gridCol>
                <a:gridCol w="890273">
                  <a:extLst>
                    <a:ext uri="{9D8B030D-6E8A-4147-A177-3AD203B41FA5}">
                      <a16:colId xmlns:a16="http://schemas.microsoft.com/office/drawing/2014/main" val="1633304428"/>
                    </a:ext>
                  </a:extLst>
                </a:gridCol>
                <a:gridCol w="1438134">
                  <a:extLst>
                    <a:ext uri="{9D8B030D-6E8A-4147-A177-3AD203B41FA5}">
                      <a16:colId xmlns:a16="http://schemas.microsoft.com/office/drawing/2014/main" val="4240727412"/>
                    </a:ext>
                  </a:extLst>
                </a:gridCol>
                <a:gridCol w="1504765">
                  <a:extLst>
                    <a:ext uri="{9D8B030D-6E8A-4147-A177-3AD203B41FA5}">
                      <a16:colId xmlns:a16="http://schemas.microsoft.com/office/drawing/2014/main" val="1675550634"/>
                    </a:ext>
                  </a:extLst>
                </a:gridCol>
              </a:tblGrid>
              <a:tr h="470602">
                <a:tc>
                  <a:txBody>
                    <a:bodyPr/>
                    <a:lstStyle/>
                    <a:p>
                      <a:pPr algn="ctr">
                        <a:spcAft>
                          <a:spcPts val="0"/>
                        </a:spcAft>
                      </a:pPr>
                      <a:r>
                        <a:rPr lang="en-GB" sz="1400" b="1" kern="1200" dirty="0">
                          <a:solidFill>
                            <a:schemeClr val="lt1"/>
                          </a:solidFill>
                          <a:latin typeface="+mn-lt"/>
                          <a:ea typeface="+mn-ea"/>
                          <a:cs typeface="+mn-cs"/>
                        </a:rPr>
                        <a:t>WI code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en-GB" sz="1400" b="1" kern="1200" dirty="0">
                          <a:solidFill>
                            <a:schemeClr val="lt1"/>
                          </a:solidFill>
                          <a:latin typeface="+mn-lt"/>
                          <a:ea typeface="+mn-ea"/>
                          <a:cs typeface="+mn-cs"/>
                        </a:rPr>
                        <a:t>WI Title</a:t>
                      </a:r>
                      <a:endParaRPr lang="sv-SE" sz="1400" b="1" kern="1200" dirty="0">
                        <a:solidFill>
                          <a:schemeClr val="lt1"/>
                        </a:solidFill>
                        <a:latin typeface="+mn-lt"/>
                        <a:ea typeface="+mn-ea"/>
                        <a:cs typeface="+mn-cs"/>
                      </a:endParaRPr>
                    </a:p>
                  </a:txBody>
                  <a:tcPr marL="9525" marR="9525" marT="9525" marB="9525"/>
                </a:tc>
                <a:tc>
                  <a:txBody>
                    <a:bodyPr/>
                    <a:lstStyle/>
                    <a:p>
                      <a:pPr algn="ctr">
                        <a:spcAft>
                          <a:spcPts val="0"/>
                        </a:spcAft>
                      </a:pPr>
                      <a:r>
                        <a:rPr lang="sv-SE" sz="1400" b="1" kern="1200" dirty="0">
                          <a:solidFill>
                            <a:schemeClr val="lt1"/>
                          </a:solidFill>
                          <a:latin typeface="+mn-lt"/>
                          <a:ea typeface="+mn-ea"/>
                          <a:cs typeface="+mn-cs"/>
                        </a:rPr>
                        <a:t>WID</a:t>
                      </a:r>
                    </a:p>
                  </a:txBody>
                  <a:tcPr marL="9525" marR="9525" marT="9525" marB="9525"/>
                </a:tc>
                <a:tc>
                  <a:txBody>
                    <a:bodyPr/>
                    <a:lstStyle/>
                    <a:p>
                      <a:r>
                        <a:rPr lang="sv-SE" sz="1400" dirty="0"/>
                        <a:t>Main TS/TR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400" dirty="0" err="1"/>
                        <a:t>Completion</a:t>
                      </a:r>
                      <a:r>
                        <a:rPr lang="sv-SE" sz="1400" dirty="0"/>
                        <a:t> rate</a:t>
                      </a:r>
                    </a:p>
                  </a:txBody>
                  <a:tcPr/>
                </a:tc>
                <a:tc>
                  <a:txBody>
                    <a:bodyPr/>
                    <a:lstStyle/>
                    <a:p>
                      <a:r>
                        <a:rPr lang="sv-SE" sz="1400" dirty="0"/>
                        <a:t>Target date</a:t>
                      </a:r>
                    </a:p>
                  </a:txBody>
                  <a:tcPr/>
                </a:tc>
                <a:extLst>
                  <a:ext uri="{0D108BD9-81ED-4DB2-BD59-A6C34878D82A}">
                    <a16:rowId xmlns:a16="http://schemas.microsoft.com/office/drawing/2014/main" val="2515750895"/>
                  </a:ext>
                </a:extLst>
              </a:tr>
              <a:tr h="470602">
                <a:tc>
                  <a:txBody>
                    <a:bodyPr/>
                    <a:lstStyle/>
                    <a:p>
                      <a:pPr algn="ctr">
                        <a:spcAft>
                          <a:spcPts val="0"/>
                        </a:spcAft>
                      </a:pPr>
                      <a:r>
                        <a:rPr lang="en-GB" sz="1200" dirty="0">
                          <a:solidFill>
                            <a:srgbClr val="000000"/>
                          </a:solidFill>
                          <a:effectLst/>
                          <a:latin typeface="Arial" panose="020B0604020202020204" pitchFamily="34" charset="0"/>
                          <a:ea typeface="Calibri" panose="020F0502020204030204" pitchFamily="34" charset="0"/>
                        </a:rPr>
                        <a:t>FS_MAN_NGNAF</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200" dirty="0">
                          <a:solidFill>
                            <a:srgbClr val="000000"/>
                          </a:solidFill>
                          <a:effectLst/>
                          <a:latin typeface="Arial" panose="020B0604020202020204" pitchFamily="34" charset="0"/>
                          <a:ea typeface="Calibri" panose="020F0502020204030204" pitchFamily="34" charset="0"/>
                        </a:rPr>
                        <a:t>Study on management aspects of next generation network architecture and features</a:t>
                      </a:r>
                      <a:endParaRPr lang="sv-SE"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SP-160399</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28.802</a:t>
                      </a:r>
                      <a:endParaRPr lang="sv-SE" sz="12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70%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SA#78 (12/2017)</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168217143"/>
                  </a:ext>
                </a:extLst>
              </a:tr>
              <a:tr h="470602">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FS_OAM_IOT</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aspects of selected IoT-related features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SP-160611</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32.857</a:t>
                      </a:r>
                      <a:endParaRPr lang="sv-SE" sz="12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SA#78 (12/2017)-&gt; SA#79 (03/2018)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925359657"/>
                  </a:ext>
                </a:extLst>
              </a:tr>
              <a:tr h="470602">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FS_OAM_RESTFUL</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latin typeface="Arial" panose="020B0604020202020204" pitchFamily="34" charset="0"/>
                          <a:ea typeface="SimSun" panose="02010600030101010101" pitchFamily="2" charset="-122"/>
                        </a:rPr>
                        <a:t>Study on a RESTful HTTP-based Solution Set</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SP-160613</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32.866</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80%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SA#78 (12/2017)</a:t>
                      </a:r>
                      <a:endPar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319798278"/>
                  </a:ext>
                </a:extLst>
              </a:tr>
              <a:tr h="470602">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FS_MA_RNVNF</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dirty="0">
                          <a:solidFill>
                            <a:srgbClr val="000000"/>
                          </a:solidFill>
                          <a:effectLst/>
                          <a:latin typeface="Arial" panose="020B0604020202020204" pitchFamily="34" charset="0"/>
                          <a:ea typeface="SimSun" panose="02010600030101010101" pitchFamily="2" charset="-122"/>
                        </a:rPr>
                        <a:t>Study on management aspects of virtualized network functions that are part of the NR</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SP-160703</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32.864</a:t>
                      </a:r>
                      <a:endParaRPr lang="sv-SE" sz="12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70%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SA#77 (09/2017) -&gt; SA#78 (12/2017)</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906009509"/>
                  </a:ext>
                </a:extLst>
              </a:tr>
              <a:tr h="470602">
                <a:tc>
                  <a:txBody>
                    <a:bodyPr/>
                    <a:lstStyle/>
                    <a:p>
                      <a:pPr algn="ctr">
                        <a:spcAft>
                          <a:spcPts val="0"/>
                        </a:spcAft>
                      </a:pPr>
                      <a:r>
                        <a:rPr lang="en-GB" sz="1200" dirty="0">
                          <a:solidFill>
                            <a:srgbClr val="000000"/>
                          </a:solidFill>
                          <a:effectLst/>
                          <a:latin typeface="Arial" panose="020B0604020202020204" pitchFamily="34" charset="0"/>
                          <a:ea typeface="SimSun" panose="02010600030101010101" pitchFamily="2" charset="-122"/>
                        </a:rPr>
                        <a:t>FS_MECUPS</a:t>
                      </a:r>
                      <a:endParaRPr lang="sv-SE" sz="12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a:solidFill>
                            <a:srgbClr val="000000"/>
                          </a:solidFill>
                          <a:effectLst/>
                          <a:latin typeface="Arial" panose="020B0604020202020204" pitchFamily="34" charset="0"/>
                          <a:ea typeface="SimSun" panose="02010600030101010101" pitchFamily="2" charset="-122"/>
                        </a:rPr>
                        <a:t>Study on Management Enhancement of CUPS of EPC Nodes</a:t>
                      </a:r>
                      <a:endParaRPr lang="sv-SE" sz="12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SP-160925</a:t>
                      </a:r>
                      <a:endParaRPr lang="sv-SE" sz="1200" dirty="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32.867 </a:t>
                      </a:r>
                      <a:endParaRPr lang="sv-SE" sz="1200">
                        <a:effectLst/>
                        <a:latin typeface="CG Times (WN)"/>
                        <a:ea typeface="Times New Roman" panose="02020603050405020304" pitchFamily="18" charset="0"/>
                      </a:endParaRPr>
                    </a:p>
                  </a:txBody>
                  <a:tcPr marL="68580" marR="68580" marT="0" marB="0"/>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50%</a:t>
                      </a:r>
                      <a:endPar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SA#78 (12/2017)</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598402535"/>
                  </a:ext>
                </a:extLst>
              </a:tr>
              <a:tr h="470602">
                <a:tc>
                  <a:txBody>
                    <a:bodyPr/>
                    <a:lstStyle/>
                    <a:p>
                      <a:pPr algn="ctr">
                        <a:spcAft>
                          <a:spcPts val="0"/>
                        </a:spcAft>
                      </a:pPr>
                      <a:r>
                        <a:rPr lang="en-GB" sz="1200" dirty="0">
                          <a:effectLst/>
                          <a:latin typeface="Arial" panose="020B0604020202020204" pitchFamily="34" charset="0"/>
                        </a:rPr>
                        <a:t>FS_OAM_LWI</a:t>
                      </a:r>
                      <a:endParaRPr lang="sv-SE" sz="1200" dirty="0">
                        <a:effectLst/>
                        <a:latin typeface="CG Times (WN)"/>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Study on OAM aspects of LTE and WLAN integration </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SP-170480</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32.868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10%</a:t>
                      </a:r>
                      <a:endPar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SA#79 (03/2018)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54596358"/>
                  </a:ext>
                </a:extLst>
              </a:tr>
              <a:tr h="470602">
                <a:tc>
                  <a:txBody>
                    <a:bodyPr/>
                    <a:lstStyle/>
                    <a:p>
                      <a:pPr algn="ctr">
                        <a:spcAft>
                          <a:spcPts val="0"/>
                        </a:spcAft>
                      </a:pPr>
                      <a:r>
                        <a:rPr lang="en-GB" sz="1200">
                          <a:effectLst/>
                          <a:latin typeface="Arial" panose="020B0604020202020204" pitchFamily="34" charset="0"/>
                        </a:rPr>
                        <a:t>FS_NETPOL</a:t>
                      </a:r>
                      <a:endParaRPr lang="sv-SE" sz="1200">
                        <a:effectLst/>
                        <a:latin typeface="CG Times (WN)"/>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Study on network policy management for mobile networks based on NFV scenarios </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SP-170484</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32.871</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20%</a:t>
                      </a:r>
                      <a:endParaRPr lang="sv-SE" sz="1200" kern="120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SA#80 (06/2018)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777944275"/>
                  </a:ext>
                </a:extLst>
              </a:tr>
              <a:tr h="470602">
                <a:tc>
                  <a:txBody>
                    <a:bodyPr/>
                    <a:lstStyle/>
                    <a:p>
                      <a:pPr algn="ctr">
                        <a:spcAft>
                          <a:spcPts val="0"/>
                        </a:spcAft>
                      </a:pPr>
                      <a:r>
                        <a:rPr lang="en-GB" sz="1200">
                          <a:effectLst/>
                          <a:latin typeface="Arial" panose="020B0604020202020204" pitchFamily="34" charset="0"/>
                        </a:rPr>
                        <a:t>FS_EE_5G</a:t>
                      </a:r>
                      <a:endParaRPr lang="sv-SE" sz="1200">
                        <a:effectLst/>
                        <a:latin typeface="CG Times (WN)"/>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SimSun" panose="02010600030101010101" pitchFamily="2" charset="-122"/>
                          <a:cs typeface="+mn-cs"/>
                        </a:rPr>
                        <a:t>Study on System and functional aspects of Energy Efficiency in 5G networks</a:t>
                      </a:r>
                      <a:endParaRPr lang="sv-SE" sz="1200" kern="1200" dirty="0">
                        <a:solidFill>
                          <a:srgbClr val="000000"/>
                        </a:solidFill>
                        <a:effectLst/>
                        <a:latin typeface="Arial" panose="020B0604020202020204" pitchFamily="34" charset="0"/>
                        <a:ea typeface="SimSun" panose="02010600030101010101" pitchFamily="2" charset="-122"/>
                        <a:cs typeface="+mn-cs"/>
                      </a:endParaRPr>
                    </a:p>
                  </a:txBody>
                  <a:tcPr marL="68580" marR="68580" marT="0" marB="0"/>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SP-170489</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32.972</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5%</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rPr>
                        <a:t>SA#80 (06/2018)</a:t>
                      </a:r>
                      <a:endParaRPr lang="sv-SE" sz="1200" kern="1200" dirty="0">
                        <a:solidFill>
                          <a:srgbClr val="000000"/>
                        </a:solidFill>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127055343"/>
                  </a:ext>
                </a:extLst>
              </a:tr>
            </a:tbl>
          </a:graphicData>
        </a:graphic>
      </p:graphicFrame>
    </p:spTree>
    <p:extLst>
      <p:ext uri="{BB962C8B-B14F-4D97-AF65-F5344CB8AC3E}">
        <p14:creationId xmlns:p14="http://schemas.microsoft.com/office/powerpoint/2010/main" val="201539140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sz="3200" dirty="0" err="1"/>
              <a:t>Incoming</a:t>
            </a:r>
            <a:r>
              <a:rPr lang="sv-SE" sz="3200" dirty="0"/>
              <a:t> LSs (1/2)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20714880"/>
              </p:ext>
            </p:extLst>
          </p:nvPr>
        </p:nvGraphicFramePr>
        <p:xfrm>
          <a:off x="816863" y="658373"/>
          <a:ext cx="9002524" cy="557426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S5-174045</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LS from ETSI TC CYBER ccSA5 on Middlebox security</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TC CYBER</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47606063"/>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GSMA cc SA5 on Network Slicing initiative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GSMA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24554"/>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RAN2 to SA5 on supported features by 5GC for E-UTRA connected to 5G CN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R2-1706153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hangingPunct="0">
                        <a:spcAft>
                          <a:spcPts val="0"/>
                        </a:spcAft>
                      </a:pPr>
                      <a:r>
                        <a:rPr lang="en-GB" sz="1200" b="1">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9015415"/>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standardization of Northbound SCEF API Charging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S2-173674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75048196"/>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Request to update maximum data rate values in EPS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S2-173685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S5-174299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974447332"/>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EUTRAN sharing enhancement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S2-173701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85533296"/>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S5-174051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to SA5 on Support of NR using Dual Connectivity using EPC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S2-174068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49318591"/>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S5-174052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TSG SA cc SA5 on Energy Efficiency</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SP-170597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4225117"/>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RAN2 to SA5 on changing the Neighbour cell Relation acronym to “NCR”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R2-1707464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9582207"/>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from SA2 to SA5 on Stage 2 completion on introduction of WLAN as alternative technology for ProSe Direct Discovery</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S2-172506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S5-174298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55597683"/>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on Collection Period correction for MDT M3 measurement in eUTRAN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R3-171382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85339494"/>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Resubmitted LS reply to ATIS NRSC on “Establish a Metric to Determine a Drop in Registered Users in an IP-Based Network”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ATIS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S5-174331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2068513"/>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ETSI NFV to SA5 on Progress on ETSI NFV APIs specifications for Management and Orchestration interfaces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ISG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91681970"/>
                  </a:ext>
                </a:extLst>
              </a:tr>
            </a:tbl>
          </a:graphicData>
        </a:graphic>
      </p:graphicFrame>
    </p:spTree>
    <p:extLst>
      <p:ext uri="{BB962C8B-B14F-4D97-AF65-F5344CB8AC3E}">
        <p14:creationId xmlns:p14="http://schemas.microsoft.com/office/powerpoint/2010/main" val="1363835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179882"/>
            <a:ext cx="8973312" cy="588219"/>
          </a:xfrm>
        </p:spPr>
        <p:txBody>
          <a:bodyPr/>
          <a:lstStyle/>
          <a:p>
            <a:r>
              <a:rPr lang="sv-SE" sz="3200" dirty="0" err="1"/>
              <a:t>Incoming</a:t>
            </a:r>
            <a:r>
              <a:rPr lang="sv-SE" sz="3200" dirty="0"/>
              <a:t> LSs (2/2)</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843154633"/>
              </p:ext>
            </p:extLst>
          </p:nvPr>
        </p:nvGraphicFramePr>
        <p:xfrm>
          <a:off x="716654" y="1046680"/>
          <a:ext cx="9002524" cy="4877467"/>
        </p:xfrm>
        <a:graphic>
          <a:graphicData uri="http://schemas.openxmlformats.org/drawingml/2006/table">
            <a:tbl>
              <a:tblPr firstRow="1" bandRow="1">
                <a:tableStyleId>{5C22544A-7EE6-4342-B048-85BDC9FD1C3A}</a:tableStyleId>
              </a:tblPr>
              <a:tblGrid>
                <a:gridCol w="747605">
                  <a:extLst>
                    <a:ext uri="{9D8B030D-6E8A-4147-A177-3AD203B41FA5}">
                      <a16:colId xmlns:a16="http://schemas.microsoft.com/office/drawing/2014/main" val="570476699"/>
                    </a:ext>
                  </a:extLst>
                </a:gridCol>
                <a:gridCol w="4876367">
                  <a:extLst>
                    <a:ext uri="{9D8B030D-6E8A-4147-A177-3AD203B41FA5}">
                      <a16:colId xmlns:a16="http://schemas.microsoft.com/office/drawing/2014/main" val="2618836924"/>
                    </a:ext>
                  </a:extLst>
                </a:gridCol>
                <a:gridCol w="1104477">
                  <a:extLst>
                    <a:ext uri="{9D8B030D-6E8A-4147-A177-3AD203B41FA5}">
                      <a16:colId xmlns:a16="http://schemas.microsoft.com/office/drawing/2014/main" val="3016348962"/>
                    </a:ext>
                  </a:extLst>
                </a:gridCol>
                <a:gridCol w="1048706">
                  <a:extLst>
                    <a:ext uri="{9D8B030D-6E8A-4147-A177-3AD203B41FA5}">
                      <a16:colId xmlns:a16="http://schemas.microsoft.com/office/drawing/2014/main" val="3690116950"/>
                    </a:ext>
                  </a:extLst>
                </a:gridCol>
                <a:gridCol w="1225369">
                  <a:extLst>
                    <a:ext uri="{9D8B030D-6E8A-4147-A177-3AD203B41FA5}">
                      <a16:colId xmlns:a16="http://schemas.microsoft.com/office/drawing/2014/main" val="2952368263"/>
                    </a:ext>
                  </a:extLst>
                </a:gridCol>
              </a:tblGrid>
              <a:tr h="636507">
                <a:tc>
                  <a:txBody>
                    <a:bodyPr/>
                    <a:lstStyle/>
                    <a:p>
                      <a:r>
                        <a:rPr lang="sv-SE" sz="1800" b="1" kern="1200" dirty="0">
                          <a:solidFill>
                            <a:schemeClr val="lt1"/>
                          </a:solidFill>
                          <a:effectLst/>
                          <a:latin typeface="+mn-lt"/>
                          <a:ea typeface="+mn-ea"/>
                          <a:cs typeface="+mn-cs"/>
                        </a:rPr>
                        <a:t>Tdoc</a:t>
                      </a:r>
                      <a:endParaRPr lang="sv-SE" dirty="0"/>
                    </a:p>
                  </a:txBody>
                  <a:tcPr/>
                </a:tc>
                <a:tc>
                  <a:txBody>
                    <a:bodyPr/>
                    <a:lstStyle/>
                    <a:p>
                      <a:pPr algn="ctr">
                        <a:spcAft>
                          <a:spcPts val="0"/>
                        </a:spcAft>
                      </a:pPr>
                      <a:r>
                        <a:rPr lang="sv-SE" sz="1800" b="1" kern="1200" dirty="0" err="1">
                          <a:solidFill>
                            <a:schemeClr val="lt1"/>
                          </a:solidFill>
                          <a:effectLst/>
                          <a:latin typeface="+mn-lt"/>
                          <a:ea typeface="+mn-ea"/>
                          <a:cs typeface="+mn-cs"/>
                        </a:rPr>
                        <a:t>Title</a:t>
                      </a:r>
                      <a:endParaRPr lang="sv-SE" sz="18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Source</a:t>
                      </a:r>
                    </a:p>
                  </a:txBody>
                  <a:tcPr marL="9525" marR="9525" marT="9525" marB="9525" anchor="ctr"/>
                </a:tc>
                <a:tc>
                  <a:txBody>
                    <a:bodyPr/>
                    <a:lstStyle/>
                    <a:p>
                      <a:pPr algn="ctr">
                        <a:spcAft>
                          <a:spcPts val="0"/>
                        </a:spcAft>
                      </a:pPr>
                      <a:r>
                        <a:rPr lang="sv-SE" sz="1800" b="1" kern="1200" dirty="0">
                          <a:solidFill>
                            <a:schemeClr val="lt1"/>
                          </a:solidFill>
                          <a:effectLst/>
                          <a:latin typeface="+mn-lt"/>
                          <a:ea typeface="+mn-ea"/>
                          <a:cs typeface="+mn-cs"/>
                        </a:rPr>
                        <a:t>Decision</a:t>
                      </a:r>
                    </a:p>
                  </a:txBody>
                  <a:tcPr marL="9525" marR="9525" marT="9525" marB="9525" anchor="ctr"/>
                </a:tc>
                <a:tc>
                  <a:txBody>
                    <a:bodyPr/>
                    <a:lstStyle/>
                    <a:p>
                      <a:pPr algn="ctr">
                        <a:spcAft>
                          <a:spcPts val="0"/>
                        </a:spcAft>
                      </a:pPr>
                      <a:r>
                        <a:rPr lang="sv-SE" sz="1800" b="1" kern="1200" dirty="0" err="1">
                          <a:solidFill>
                            <a:schemeClr val="lt1"/>
                          </a:solidFill>
                          <a:effectLst/>
                          <a:latin typeface="+mn-lt"/>
                          <a:ea typeface="+mn-ea"/>
                          <a:cs typeface="+mn-cs"/>
                        </a:rPr>
                        <a:t>ReplyIn</a:t>
                      </a:r>
                      <a:endParaRPr lang="sv-SE" sz="18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7149">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S5-174071</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SA2 cc SA5 on Supported features by 5GC for E-UTRA connected to 5G CN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S2-175192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29104399"/>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S5-174072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Response LS from SA2 to SA5 on progress of Network Slicing related work</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S2-175300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97239296"/>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S5-174073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ETSI TC LI on Request of updated information on SA5 standards or reports related to billing systems and parameters for 5G access and services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TC LI</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S5-174322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80333132"/>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S5-174084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Response LS from SA6 to SA5 on standardization of Northbound SCEF API Charging</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S6-171107</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89602407"/>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S5-174085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BBF to SA5 on Cooperation on Network Slicing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Broadband Forum (BBF)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replied to</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S5-174382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67616812"/>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S5-174089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BBF to SA5 on User Services Platform specification available for review</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70780085"/>
                  </a:ext>
                </a:extLst>
              </a:tr>
              <a:tr h="40048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S5-174090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on Evolution of IMSI format and E.212 Recommendation</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ITU-T Study Group 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84432979"/>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S5-174293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SA3 cc SA5 Reply LS on Security for T8 interface</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S3-172076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12629350"/>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S5-174295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from MEF Forum to SA5 on MEF Forum Work on 5G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MEF Forum</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postponed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67048722"/>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S5-174332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reply to 3GPP SA5 on progress of measurement definitions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ESI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7808900"/>
                  </a:ext>
                </a:extLst>
              </a:tr>
              <a:tr h="357149">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S5-174333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LSOut reply to 3GPP SA5 on Managing EM IP address provided to VNF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NFV</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noted</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691681970"/>
                  </a:ext>
                </a:extLst>
              </a:tr>
            </a:tbl>
          </a:graphicData>
        </a:graphic>
      </p:graphicFrame>
    </p:spTree>
    <p:extLst>
      <p:ext uri="{BB962C8B-B14F-4D97-AF65-F5344CB8AC3E}">
        <p14:creationId xmlns:p14="http://schemas.microsoft.com/office/powerpoint/2010/main" val="331743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329784"/>
            <a:ext cx="9112251" cy="929358"/>
          </a:xfrm>
        </p:spPr>
        <p:txBody>
          <a:bodyPr/>
          <a:lstStyle/>
          <a:p>
            <a:r>
              <a:rPr lang="sv-SE" sz="3200" dirty="0" err="1"/>
              <a:t>Outgoing</a:t>
            </a:r>
            <a:r>
              <a:rPr lang="sv-SE" sz="3200" dirty="0"/>
              <a:t>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763385524"/>
              </p:ext>
            </p:extLst>
          </p:nvPr>
        </p:nvGraphicFramePr>
        <p:xfrm>
          <a:off x="862626" y="1616357"/>
          <a:ext cx="9859655" cy="3940811"/>
        </p:xfrm>
        <a:graphic>
          <a:graphicData uri="http://schemas.openxmlformats.org/drawingml/2006/table">
            <a:tbl>
              <a:tblPr firstRow="1" bandRow="1">
                <a:tableStyleId>{5C22544A-7EE6-4342-B048-85BDC9FD1C3A}</a:tableStyleId>
              </a:tblPr>
              <a:tblGrid>
                <a:gridCol w="888775">
                  <a:extLst>
                    <a:ext uri="{9D8B030D-6E8A-4147-A177-3AD203B41FA5}">
                      <a16:colId xmlns:a16="http://schemas.microsoft.com/office/drawing/2014/main" val="570476699"/>
                    </a:ext>
                  </a:extLst>
                </a:gridCol>
                <a:gridCol w="5252365">
                  <a:extLst>
                    <a:ext uri="{9D8B030D-6E8A-4147-A177-3AD203B41FA5}">
                      <a16:colId xmlns:a16="http://schemas.microsoft.com/office/drawing/2014/main" val="2618836924"/>
                    </a:ext>
                  </a:extLst>
                </a:gridCol>
                <a:gridCol w="1215614">
                  <a:extLst>
                    <a:ext uri="{9D8B030D-6E8A-4147-A177-3AD203B41FA5}">
                      <a16:colId xmlns:a16="http://schemas.microsoft.com/office/drawing/2014/main" val="3016348962"/>
                    </a:ext>
                  </a:extLst>
                </a:gridCol>
                <a:gridCol w="1135337">
                  <a:extLst>
                    <a:ext uri="{9D8B030D-6E8A-4147-A177-3AD203B41FA5}">
                      <a16:colId xmlns:a16="http://schemas.microsoft.com/office/drawing/2014/main" val="3690116950"/>
                    </a:ext>
                  </a:extLst>
                </a:gridCol>
                <a:gridCol w="1367564">
                  <a:extLst>
                    <a:ext uri="{9D8B030D-6E8A-4147-A177-3AD203B41FA5}">
                      <a16:colId xmlns:a16="http://schemas.microsoft.com/office/drawing/2014/main" val="2952368263"/>
                    </a:ext>
                  </a:extLst>
                </a:gridCol>
              </a:tblGrid>
              <a:tr h="351460">
                <a:tc>
                  <a:txBody>
                    <a:bodyPr/>
                    <a:lstStyle/>
                    <a:p>
                      <a:pPr algn="ctr">
                        <a:spcAft>
                          <a:spcPts val="0"/>
                        </a:spcAft>
                      </a:pPr>
                      <a:r>
                        <a:rPr lang="sv-SE" sz="1600" b="1" kern="1200" dirty="0">
                          <a:solidFill>
                            <a:schemeClr val="lt1"/>
                          </a:solidFill>
                          <a:effectLst/>
                          <a:latin typeface="+mn-lt"/>
                          <a:ea typeface="+mn-ea"/>
                          <a:cs typeface="+mn-cs"/>
                        </a:rPr>
                        <a:t>Tdoc</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Title</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a:solidFill>
                            <a:schemeClr val="lt1"/>
                          </a:solidFill>
                          <a:effectLst/>
                          <a:latin typeface="+mn-lt"/>
                          <a:ea typeface="+mn-ea"/>
                          <a:cs typeface="+mn-cs"/>
                        </a:rPr>
                        <a:t>To</a:t>
                      </a: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Cc</a:t>
                      </a:r>
                      <a:endParaRPr lang="sv-SE" sz="1600" b="1" kern="1200" dirty="0">
                        <a:solidFill>
                          <a:schemeClr val="lt1"/>
                        </a:solidFill>
                        <a:effectLst/>
                        <a:latin typeface="+mn-lt"/>
                        <a:ea typeface="+mn-ea"/>
                        <a:cs typeface="+mn-cs"/>
                      </a:endParaRPr>
                    </a:p>
                  </a:txBody>
                  <a:tcPr marL="9525" marR="9525" marT="9525" marB="9525" anchor="ctr"/>
                </a:tc>
                <a:tc>
                  <a:txBody>
                    <a:bodyPr/>
                    <a:lstStyle/>
                    <a:p>
                      <a:pPr algn="ctr">
                        <a:spcAft>
                          <a:spcPts val="0"/>
                        </a:spcAft>
                      </a:pPr>
                      <a:r>
                        <a:rPr lang="sv-SE" sz="1600" b="1" kern="1200" dirty="0" err="1">
                          <a:solidFill>
                            <a:schemeClr val="lt1"/>
                          </a:solidFill>
                          <a:effectLst/>
                          <a:latin typeface="+mn-lt"/>
                          <a:ea typeface="+mn-ea"/>
                          <a:cs typeface="+mn-cs"/>
                        </a:rPr>
                        <a:t>ReplyTo</a:t>
                      </a:r>
                      <a:endParaRPr lang="sv-SE" sz="1600" b="1" kern="1200" dirty="0">
                        <a:solidFill>
                          <a:schemeClr val="lt1"/>
                        </a:solidFill>
                        <a:effectLst/>
                        <a:latin typeface="+mn-lt"/>
                        <a:ea typeface="+mn-ea"/>
                        <a:cs typeface="+mn-cs"/>
                      </a:endParaRPr>
                    </a:p>
                  </a:txBody>
                  <a:tcPr marL="9525" marR="9525" marT="9525" marB="9525" anchor="ctr"/>
                </a:tc>
                <a:extLst>
                  <a:ext uri="{0D108BD9-81ED-4DB2-BD59-A6C34878D82A}">
                    <a16:rowId xmlns:a16="http://schemas.microsoft.com/office/drawing/2014/main" val="4283687663"/>
                  </a:ext>
                </a:extLst>
              </a:tr>
              <a:tr h="351460">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S5-174299</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LS from SA2 to SA5 on Request to update maximum data rate values in EPS</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S5-174049</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4760606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SA2 to SA5 on Support of NR using Dual Connectivity using EPC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3GPP 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72068513"/>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SA2 to SA5 on  standardization of Northbound SCEF API Charging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S5-174048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29104399"/>
                  </a:ext>
                </a:extLst>
              </a:tr>
              <a:tr h="494691">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S5-174302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Response LS from SA6 to SA5 on standardization of Northbound SCEF API Charging</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SA6</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S5-174084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67616812"/>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S5-174322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LS from ETSI TC LI on Request of updated information on SA5 standards or reports related to billing systems and parameters for 5G access and services</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ETSI TC LI</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SA3-LI,SA1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S5-174073</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70780085"/>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S5-174331</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reply to ATIS NRSC on ”Establish a Metric to Determine a Drop in Registered Users in an IP-Based Network”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ATIS NRSC</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S5-174065</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27939988"/>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S5-174350</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Reply to: Response LS from SA2 to SA5 on progress of Network Slicing related work</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S5-174072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84432979"/>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S5-174378</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LS to SA2 and CT4 on 5G Charging Study Phase 1 on N4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SA2,CT4</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 </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12629350"/>
                  </a:ext>
                </a:extLst>
              </a:tr>
              <a:tr h="351460">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S5-174382</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Reply to: LS from BBF to SA5 on Cooperation on Network Slicing</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Broadband Forum (BBF)</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a:effectLst/>
                          <a:latin typeface="Arial" panose="020B0604020202020204" pitchFamily="34" charset="0"/>
                          <a:ea typeface="Times New Roman" panose="02020603050405020304" pitchFamily="18" charset="0"/>
                          <a:cs typeface="Times New Roman" panose="02020603050405020304" pitchFamily="18" charset="0"/>
                        </a:rPr>
                        <a:t>-</a:t>
                      </a:r>
                      <a:endParaRPr lang="sv-SE"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spcAft>
                          <a:spcPts val="0"/>
                        </a:spcAft>
                      </a:pPr>
                      <a:r>
                        <a:rPr lang="en-GB" sz="1200" dirty="0">
                          <a:effectLst/>
                          <a:latin typeface="Arial" panose="020B0604020202020204" pitchFamily="34" charset="0"/>
                          <a:ea typeface="Times New Roman" panose="02020603050405020304" pitchFamily="18" charset="0"/>
                          <a:cs typeface="Times New Roman" panose="02020603050405020304" pitchFamily="18" charset="0"/>
                        </a:rPr>
                        <a:t>S5-174085</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884328899"/>
                  </a:ext>
                </a:extLst>
              </a:tr>
            </a:tbl>
          </a:graphicData>
        </a:graphic>
      </p:graphicFrame>
    </p:spTree>
    <p:extLst>
      <p:ext uri="{BB962C8B-B14F-4D97-AF65-F5344CB8AC3E}">
        <p14:creationId xmlns:p14="http://schemas.microsoft.com/office/powerpoint/2010/main" val="13976364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311403" y="524576"/>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TEI CRs (</a:t>
            </a:r>
            <a:r>
              <a:rPr lang="en-GB" altLang="zh-CN" sz="3200" kern="0" dirty="0">
                <a:solidFill>
                  <a:srgbClr val="FF0000"/>
                </a:solidFill>
                <a:latin typeface="Calibri"/>
              </a:rPr>
              <a:t>Charging &amp; OAM)</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15721045"/>
              </p:ext>
            </p:extLst>
          </p:nvPr>
        </p:nvGraphicFramePr>
        <p:xfrm>
          <a:off x="1311403" y="1879238"/>
          <a:ext cx="7972744" cy="219765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800" b="0" i="0" u="none" strike="noStrike" dirty="0">
                          <a:solidFill>
                            <a:srgbClr val="000000"/>
                          </a:solidFill>
                          <a:effectLst/>
                          <a:latin typeface="Arial" panose="020B0604020202020204" pitchFamily="34" charset="0"/>
                        </a:rPr>
                        <a:t>SP-170656</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800" b="0" i="0" u="none" strike="noStrike" dirty="0">
                          <a:effectLst/>
                          <a:latin typeface="Arial" panose="020B0604020202020204" pitchFamily="34" charset="0"/>
                        </a:rPr>
                        <a:t>Rel-11 </a:t>
                      </a:r>
                      <a:r>
                        <a:rPr lang="fi-FI" sz="1800" b="0" i="0" u="none" strike="noStrike" dirty="0" err="1">
                          <a:effectLst/>
                          <a:latin typeface="Arial" panose="020B0604020202020204" pitchFamily="34" charset="0"/>
                        </a:rPr>
                        <a:t>CRs</a:t>
                      </a:r>
                      <a:r>
                        <a:rPr lang="fi-FI" sz="1800" b="0" i="0" u="none" strike="noStrike" dirty="0">
                          <a:effectLst/>
                          <a:latin typeface="Arial" panose="020B0604020202020204" pitchFamily="34" charset="0"/>
                        </a:rPr>
                        <a:t> on TEI (TEI11)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r h="425435">
                <a:tc>
                  <a:txBody>
                    <a:bodyPr/>
                    <a:lstStyle/>
                    <a:p>
                      <a:pPr algn="l" fontAlgn="t"/>
                      <a:r>
                        <a:rPr lang="sv-SE" sz="1800" b="0" i="0" u="none" strike="noStrike" dirty="0">
                          <a:solidFill>
                            <a:srgbClr val="000000"/>
                          </a:solidFill>
                          <a:effectLst/>
                          <a:latin typeface="Arial" panose="020B0604020202020204" pitchFamily="34" charset="0"/>
                        </a:rPr>
                        <a:t>SP-170654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800" b="0" i="0" u="none" strike="noStrike" dirty="0">
                          <a:effectLst/>
                          <a:latin typeface="Arial" panose="020B0604020202020204" pitchFamily="34" charset="0"/>
                        </a:rPr>
                        <a:t>Rel-12 </a:t>
                      </a:r>
                      <a:r>
                        <a:rPr lang="fi-FI" sz="1800" b="0" i="0" u="none" strike="noStrike" dirty="0" err="1">
                          <a:effectLst/>
                          <a:latin typeface="Arial" panose="020B0604020202020204" pitchFamily="34" charset="0"/>
                        </a:rPr>
                        <a:t>CRs</a:t>
                      </a:r>
                      <a:r>
                        <a:rPr lang="fi-FI" sz="1800" b="0" i="0" u="none" strike="noStrike" dirty="0">
                          <a:effectLst/>
                          <a:latin typeface="Arial" panose="020B0604020202020204" pitchFamily="34" charset="0"/>
                        </a:rPr>
                        <a:t> on TEI (TEI12)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9904434"/>
                  </a:ext>
                </a:extLst>
              </a:tr>
              <a:tr h="425435">
                <a:tc>
                  <a:txBody>
                    <a:bodyPr/>
                    <a:lstStyle/>
                    <a:p>
                      <a:pPr algn="l" fontAlgn="t"/>
                      <a:r>
                        <a:rPr lang="sv-SE" sz="1800" b="0" i="0" u="none" strike="noStrike" dirty="0">
                          <a:solidFill>
                            <a:srgbClr val="000000"/>
                          </a:solidFill>
                          <a:effectLst/>
                          <a:latin typeface="Arial" panose="020B0604020202020204" pitchFamily="34" charset="0"/>
                        </a:rPr>
                        <a:t>SP-170653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800" b="0" i="0" u="none" strike="noStrike" dirty="0">
                          <a:effectLst/>
                          <a:latin typeface="Arial" panose="020B0604020202020204" pitchFamily="34" charset="0"/>
                        </a:rPr>
                        <a:t>Rel-14 </a:t>
                      </a:r>
                      <a:r>
                        <a:rPr lang="fi-FI" sz="1800" b="0" i="0" u="none" strike="noStrike" dirty="0" err="1">
                          <a:effectLst/>
                          <a:latin typeface="Arial" panose="020B0604020202020204" pitchFamily="34" charset="0"/>
                        </a:rPr>
                        <a:t>CRs</a:t>
                      </a:r>
                      <a:r>
                        <a:rPr lang="fi-FI" sz="1800" b="0" i="0" u="none" strike="noStrike" dirty="0">
                          <a:effectLst/>
                          <a:latin typeface="Arial" panose="020B0604020202020204" pitchFamily="34" charset="0"/>
                        </a:rPr>
                        <a:t> on TEI (TEI14)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1848203"/>
                  </a:ext>
                </a:extLst>
              </a:tr>
              <a:tr h="425435">
                <a:tc>
                  <a:txBody>
                    <a:bodyPr/>
                    <a:lstStyle/>
                    <a:p>
                      <a:pPr algn="l" fontAlgn="t"/>
                      <a:r>
                        <a:rPr lang="sv-SE" sz="1800" b="0" i="0" u="none" strike="noStrike" dirty="0">
                          <a:solidFill>
                            <a:srgbClr val="000000"/>
                          </a:solidFill>
                          <a:effectLst/>
                          <a:latin typeface="Arial" panose="020B0604020202020204" pitchFamily="34" charset="0"/>
                        </a:rPr>
                        <a:t>SP-170655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fi-FI" sz="1800" b="0" i="0" u="none" strike="noStrike" dirty="0">
                          <a:effectLst/>
                          <a:latin typeface="Arial" panose="020B0604020202020204" pitchFamily="34" charset="0"/>
                        </a:rPr>
                        <a:t>Rel-15 </a:t>
                      </a:r>
                      <a:r>
                        <a:rPr lang="fi-FI" sz="1800" b="0" i="0" u="none" strike="noStrike" dirty="0" err="1">
                          <a:effectLst/>
                          <a:latin typeface="Arial" panose="020B0604020202020204" pitchFamily="34" charset="0"/>
                        </a:rPr>
                        <a:t>CRs</a:t>
                      </a:r>
                      <a:r>
                        <a:rPr lang="fi-FI" sz="1800" b="0" i="0" u="none" strike="noStrike" dirty="0">
                          <a:effectLst/>
                          <a:latin typeface="Arial" panose="020B0604020202020204" pitchFamily="34" charset="0"/>
                        </a:rPr>
                        <a:t> on TEI (TEI15)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43352976"/>
                  </a:ext>
                </a:extLst>
              </a:tr>
            </a:tbl>
          </a:graphicData>
        </a:graphic>
      </p:graphicFrame>
    </p:spTree>
    <p:extLst>
      <p:ext uri="{BB962C8B-B14F-4D97-AF65-F5344CB8AC3E}">
        <p14:creationId xmlns:p14="http://schemas.microsoft.com/office/powerpoint/2010/main" val="233921659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236453" y="50958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63639294"/>
              </p:ext>
            </p:extLst>
          </p:nvPr>
        </p:nvGraphicFramePr>
        <p:xfrm>
          <a:off x="1460347" y="2059119"/>
          <a:ext cx="7972744" cy="2733004"/>
        </p:xfrm>
        <a:graphic>
          <a:graphicData uri="http://schemas.openxmlformats.org/drawingml/2006/table">
            <a:tbl>
              <a:tblPr/>
              <a:tblGrid>
                <a:gridCol w="1274874">
                  <a:extLst>
                    <a:ext uri="{9D8B030D-6E8A-4147-A177-3AD203B41FA5}">
                      <a16:colId xmlns:a16="http://schemas.microsoft.com/office/drawing/2014/main" val="20000"/>
                    </a:ext>
                  </a:extLst>
                </a:gridCol>
                <a:gridCol w="669787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5435">
                <a:tc>
                  <a:txBody>
                    <a:bodyPr/>
                    <a:lstStyle/>
                    <a:p>
                      <a:pPr algn="l" fontAlgn="t"/>
                      <a:r>
                        <a:rPr lang="sv-SE" sz="1800" b="0" i="0" u="none" strike="noStrike" dirty="0">
                          <a:solidFill>
                            <a:srgbClr val="000000"/>
                          </a:solidFill>
                          <a:effectLst/>
                          <a:latin typeface="Arial" panose="020B0604020202020204" pitchFamily="34" charset="0"/>
                        </a:rPr>
                        <a:t>SP-170647</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a:effectLst/>
                          <a:latin typeface="Arial" panose="020B0604020202020204" pitchFamily="34" charset="0"/>
                        </a:rPr>
                        <a:t>Rel-14 CRs on Determination of Completeness of Charging Information in IMS (CH14-DCCII)</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75331348"/>
                  </a:ext>
                </a:extLst>
              </a:tr>
              <a:tr h="425435">
                <a:tc>
                  <a:txBody>
                    <a:bodyPr/>
                    <a:lstStyle/>
                    <a:p>
                      <a:pPr algn="l" fontAlgn="t"/>
                      <a:r>
                        <a:rPr lang="sv-SE" sz="1800" b="0" i="0" u="none" strike="noStrike">
                          <a:solidFill>
                            <a:srgbClr val="000000"/>
                          </a:solidFill>
                          <a:effectLst/>
                          <a:latin typeface="Arial" panose="020B0604020202020204" pitchFamily="34" charset="0"/>
                        </a:rPr>
                        <a:t>SP-170648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a:effectLst/>
                          <a:latin typeface="Arial" panose="020B0604020202020204" pitchFamily="34" charset="0"/>
                        </a:rPr>
                        <a:t>Rel-14 CRs for Charging Aspects of Enhanced Proximity-based Services(CH14-ProSe)</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9712511"/>
                  </a:ext>
                </a:extLst>
              </a:tr>
              <a:tr h="425435">
                <a:tc>
                  <a:txBody>
                    <a:bodyPr/>
                    <a:lstStyle/>
                    <a:p>
                      <a:pPr algn="l" fontAlgn="t"/>
                      <a:r>
                        <a:rPr lang="sv-SE" sz="1800" b="0" i="0" u="none" strike="noStrike">
                          <a:solidFill>
                            <a:srgbClr val="000000"/>
                          </a:solidFill>
                          <a:effectLst/>
                          <a:latin typeface="Arial" panose="020B0604020202020204" pitchFamily="34" charset="0"/>
                        </a:rPr>
                        <a:t>SP-170649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a:effectLst/>
                          <a:latin typeface="Arial" panose="020B0604020202020204" pitchFamily="34" charset="0"/>
                        </a:rPr>
                        <a:t>Rel-14 CRs on Charging for SMS via T4 (CH14-SMST4)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56280462"/>
                  </a:ext>
                </a:extLst>
              </a:tr>
              <a:tr h="425435">
                <a:tc>
                  <a:txBody>
                    <a:bodyPr/>
                    <a:lstStyle/>
                    <a:p>
                      <a:pPr algn="l" fontAlgn="t"/>
                      <a:r>
                        <a:rPr lang="sv-SE" sz="1800" b="0" i="0" u="none" strike="noStrike" dirty="0">
                          <a:solidFill>
                            <a:srgbClr val="000000"/>
                          </a:solidFill>
                          <a:effectLst/>
                          <a:latin typeface="Arial" panose="020B0604020202020204" pitchFamily="34" charset="0"/>
                        </a:rPr>
                        <a:t>SP-170650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Rel-15 CRs on Charging for enhancement to Flexible Mobile Service Steering (</a:t>
                      </a:r>
                      <a:r>
                        <a:rPr lang="en-US" sz="1800" b="0" i="0" u="none" strike="noStrike" dirty="0" err="1">
                          <a:effectLst/>
                          <a:latin typeface="Arial" panose="020B0604020202020204" pitchFamily="34" charset="0"/>
                        </a:rPr>
                        <a:t>eFMSS</a:t>
                      </a:r>
                      <a:r>
                        <a:rPr lang="en-US" sz="1800" b="0" i="0" u="none" strike="noStrike" dirty="0">
                          <a:effectLst/>
                          <a:latin typeface="Arial" panose="020B0604020202020204" pitchFamily="34" charset="0"/>
                        </a:rPr>
                        <a:t>-CH)</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76721367"/>
                  </a:ext>
                </a:extLst>
              </a:tr>
            </a:tbl>
          </a:graphicData>
        </a:graphic>
      </p:graphicFrame>
    </p:spTree>
    <p:extLst>
      <p:ext uri="{BB962C8B-B14F-4D97-AF65-F5344CB8AC3E}">
        <p14:creationId xmlns:p14="http://schemas.microsoft.com/office/powerpoint/2010/main" val="204603078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128523" y="558354"/>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067272036"/>
              </p:ext>
            </p:extLst>
          </p:nvPr>
        </p:nvGraphicFramePr>
        <p:xfrm>
          <a:off x="1332896" y="2073555"/>
          <a:ext cx="8272812" cy="1093726"/>
        </p:xfrm>
        <a:graphic>
          <a:graphicData uri="http://schemas.openxmlformats.org/drawingml/2006/table">
            <a:tbl>
              <a:tblPr/>
              <a:tblGrid>
                <a:gridCol w="1315113">
                  <a:extLst>
                    <a:ext uri="{9D8B030D-6E8A-4147-A177-3AD203B41FA5}">
                      <a16:colId xmlns:a16="http://schemas.microsoft.com/office/drawing/2014/main" val="20000"/>
                    </a:ext>
                  </a:extLst>
                </a:gridCol>
                <a:gridCol w="6957699">
                  <a:extLst>
                    <a:ext uri="{9D8B030D-6E8A-4147-A177-3AD203B41FA5}">
                      <a16:colId xmlns:a16="http://schemas.microsoft.com/office/drawing/2014/main" val="20001"/>
                    </a:ext>
                  </a:extLst>
                </a:gridCol>
              </a:tblGrid>
              <a:tr h="45087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642853">
                <a:tc>
                  <a:txBody>
                    <a:bodyPr/>
                    <a:lstStyle/>
                    <a:p>
                      <a:pPr algn="l" fontAlgn="t"/>
                      <a:r>
                        <a:rPr lang="sv-SE" sz="1800" b="0" i="0" u="none" strike="noStrike">
                          <a:solidFill>
                            <a:srgbClr val="000000"/>
                          </a:solidFill>
                          <a:effectLst/>
                          <a:latin typeface="Arial" panose="020B0604020202020204" pitchFamily="34" charset="0"/>
                        </a:rPr>
                        <a:t>SP-170663</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32.899, Study on charging aspects of 5G system architecture Phase 1; for Information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2861109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WIDs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55209458"/>
              </p:ext>
            </p:extLst>
          </p:nvPr>
        </p:nvGraphicFramePr>
        <p:xfrm>
          <a:off x="1384176" y="2006327"/>
          <a:ext cx="8290169" cy="969645"/>
        </p:xfrm>
        <a:graphic>
          <a:graphicData uri="http://schemas.openxmlformats.org/drawingml/2006/table">
            <a:tbl>
              <a:tblPr/>
              <a:tblGrid>
                <a:gridCol w="1194785">
                  <a:extLst>
                    <a:ext uri="{9D8B030D-6E8A-4147-A177-3AD203B41FA5}">
                      <a16:colId xmlns:a16="http://schemas.microsoft.com/office/drawing/2014/main" val="20000"/>
                    </a:ext>
                  </a:extLst>
                </a:gridCol>
                <a:gridCol w="7095384">
                  <a:extLst>
                    <a:ext uri="{9D8B030D-6E8A-4147-A177-3AD203B41FA5}">
                      <a16:colId xmlns:a16="http://schemas.microsoft.com/office/drawing/2014/main" val="20001"/>
                    </a:ext>
                  </a:extLst>
                </a:gridCol>
              </a:tblGrid>
              <a:tr h="33600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86229">
                <a:tc>
                  <a:txBody>
                    <a:bodyPr/>
                    <a:lstStyle/>
                    <a:p>
                      <a:pPr algn="l" fontAlgn="t"/>
                      <a:r>
                        <a:rPr lang="sv-SE" sz="1800" b="0" i="0" u="none" strike="noStrike" dirty="0">
                          <a:solidFill>
                            <a:srgbClr val="000000"/>
                          </a:solidFill>
                          <a:effectLst/>
                          <a:latin typeface="Arial" panose="020B0604020202020204" pitchFamily="34" charset="0"/>
                        </a:rPr>
                        <a:t>SP-170659</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Revised Study Item on Charging Aspects of 5G System Architecture Phase 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7780893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1839914" y="1311688"/>
            <a:ext cx="8449396" cy="4738130"/>
          </a:xfrm>
        </p:spPr>
        <p:txBody>
          <a:bodyPr/>
          <a:lstStyle/>
          <a:p>
            <a:pPr>
              <a:lnSpc>
                <a:spcPct val="90000"/>
              </a:lnSpc>
              <a:spcBef>
                <a:spcPct val="10000"/>
              </a:spcBef>
            </a:pPr>
            <a:r>
              <a:rPr lang="en-GB" altLang="zh-CN" sz="2400" dirty="0">
                <a:cs typeface="Times New Roman" pitchFamily="18" charset="0"/>
              </a:rPr>
              <a:t>SA5		</a:t>
            </a:r>
            <a:endParaRPr lang="en-GB" altLang="zh-CN" sz="24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(re-elected)	Chair 	since 08/2015</a:t>
            </a:r>
            <a:br>
              <a:rPr lang="en-GB" altLang="zh-CN" sz="2000" dirty="0">
                <a:cs typeface="Times New Roman" pitchFamily="18" charset="0"/>
              </a:rPr>
            </a:br>
            <a:r>
              <a:rPr lang="en-GB" altLang="zh-CN" sz="2000" dirty="0">
                <a:cs typeface="Times New Roman" pitchFamily="18" charset="0"/>
              </a:rPr>
              <a:t>Jean-Michel Cornily (Orange) (re-elected)	VC 	s</a:t>
            </a:r>
            <a:r>
              <a:rPr lang="en-GB" sz="2000" dirty="0">
                <a:ea typeface="宋体" pitchFamily="2" charset="-122"/>
                <a:cs typeface="Times New Roman" pitchFamily="18" charset="0"/>
              </a:rPr>
              <a:t>ince 0</a:t>
            </a:r>
            <a:r>
              <a:rPr lang="en-GB" altLang="zh-CN" sz="2000" dirty="0">
                <a:cs typeface="Times New Roman" pitchFamily="18" charset="0"/>
              </a:rPr>
              <a:t>8/2013</a:t>
            </a:r>
            <a:br>
              <a:rPr lang="en-GB" altLang="zh-CN" sz="2000" dirty="0">
                <a:cs typeface="Times New Roman" pitchFamily="18" charset="0"/>
              </a:rPr>
            </a:br>
            <a:r>
              <a:rPr lang="en-GB" altLang="zh-CN" sz="2000" dirty="0">
                <a:cs typeface="Times New Roman" pitchFamily="18" charset="0"/>
              </a:rPr>
              <a:t>Christian Toche (Huawei) (re-elected)		VC 	s</a:t>
            </a:r>
            <a:r>
              <a:rPr lang="en-GB" sz="2000" dirty="0">
                <a:ea typeface="宋体" pitchFamily="2" charset="-122"/>
                <a:cs typeface="Times New Roman" pitchFamily="18" charset="0"/>
              </a:rPr>
              <a:t>ince 0</a:t>
            </a:r>
            <a:r>
              <a:rPr lang="en-GB" altLang="zh-CN" sz="2000" dirty="0">
                <a:cs typeface="Times New Roman" pitchFamily="18" charset="0"/>
              </a:rPr>
              <a:t>8/2015</a:t>
            </a:r>
          </a:p>
          <a:p>
            <a:pPr>
              <a:lnSpc>
                <a:spcPct val="90000"/>
              </a:lnSpc>
              <a:buFontTx/>
              <a:buNone/>
            </a:pPr>
            <a:endParaRPr lang="en-GB" altLang="zh-CN" sz="800" dirty="0">
              <a:solidFill>
                <a:srgbClr val="FF0000"/>
              </a:solidFill>
              <a:cs typeface="Times New Roman" pitchFamily="18" charset="0"/>
            </a:endParaRPr>
          </a:p>
          <a:p>
            <a:pPr>
              <a:lnSpc>
                <a:spcPct val="90000"/>
              </a:lnSpc>
            </a:pPr>
            <a:r>
              <a:rPr lang="en-GB" altLang="zh-CN" sz="2400" dirty="0">
                <a:cs typeface="Times New Roman" pitchFamily="18" charset="0"/>
              </a:rPr>
              <a:t>Charging Sub-Working Group (SWG)</a:t>
            </a:r>
          </a:p>
          <a:p>
            <a:pPr>
              <a:lnSpc>
                <a:spcPct val="90000"/>
              </a:lnSpc>
              <a:buFontTx/>
              <a:buNone/>
            </a:pPr>
            <a:r>
              <a:rPr lang="en-GB" altLang="zh-CN" sz="2000" dirty="0">
                <a:cs typeface="Times New Roman" pitchFamily="18" charset="0"/>
              </a:rPr>
              <a:t>	Maryse Gardella (Nokia)			Chair	since 08/2013</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a:lnSpc>
                <a:spcPct val="90000"/>
              </a:lnSpc>
            </a:pPr>
            <a:r>
              <a:rPr lang="en-GB" altLang="zh-CN" sz="2400" dirty="0">
                <a:cs typeface="Times New Roman" pitchFamily="18" charset="0"/>
              </a:rPr>
              <a:t>OAM&amp;P Sub-Working Group (SWG)</a:t>
            </a:r>
            <a:br>
              <a:rPr lang="en-GB" altLang="zh-CN" sz="2000" dirty="0">
                <a:cs typeface="Times New Roman" pitchFamily="18" charset="0"/>
              </a:rPr>
            </a:br>
            <a:r>
              <a:rPr lang="en-GB" altLang="zh-CN" sz="2000" dirty="0">
                <a:cs typeface="Times New Roman" pitchFamily="18" charset="0"/>
              </a:rPr>
              <a:t>Christian Toche (Huawei) 			Chair 	s</a:t>
            </a:r>
            <a:r>
              <a:rPr lang="en-GB" sz="2000" dirty="0">
                <a:ea typeface="宋体" pitchFamily="2" charset="-122"/>
                <a:cs typeface="Times New Roman" pitchFamily="18" charset="0"/>
              </a:rPr>
              <a:t>ince 01</a:t>
            </a:r>
            <a:r>
              <a:rPr lang="en-GB" altLang="zh-CN" sz="2000" dirty="0">
                <a:cs typeface="Times New Roman" pitchFamily="18" charset="0"/>
              </a:rPr>
              <a:t>/2016</a:t>
            </a:r>
            <a:br>
              <a:rPr lang="en-GB" altLang="zh-CN" sz="2000" dirty="0">
                <a:cs typeface="Times New Roman" pitchFamily="18" charset="0"/>
              </a:rPr>
            </a:br>
            <a:endParaRPr lang="en-GB" altLang="zh-CN" sz="2400" dirty="0">
              <a:cs typeface="Times New Roman" pitchFamily="18" charset="0"/>
            </a:endParaRPr>
          </a:p>
          <a:p>
            <a:pPr marL="0" indent="0">
              <a:lnSpc>
                <a:spcPct val="90000"/>
              </a:lnSpc>
              <a:buNone/>
            </a:pPr>
            <a:br>
              <a:rPr lang="en-GB" altLang="zh-CN" sz="1600" dirty="0">
                <a:cs typeface="Times New Roman" pitchFamily="18" charset="0"/>
              </a:rPr>
            </a:br>
            <a:endParaRPr lang="en-AU" sz="16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981200" y="252413"/>
            <a:ext cx="6834188" cy="692150"/>
          </a:xfrm>
        </p:spPr>
        <p:txBody>
          <a:bodyPr/>
          <a:lstStyle/>
          <a:p>
            <a:r>
              <a:rPr lang="en-GB"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p:cNvSpPr>
          <p:nvPr>
            <p:ph idx="1"/>
          </p:nvPr>
        </p:nvSpPr>
        <p:spPr>
          <a:xfrm>
            <a:off x="1556430" y="1118429"/>
            <a:ext cx="8412565" cy="5104261"/>
          </a:xfrm>
        </p:spPr>
        <p:txBody>
          <a:bodyPr/>
          <a:lstStyle/>
          <a:p>
            <a:r>
              <a:rPr lang="en-GB" sz="2400" dirty="0"/>
              <a:t>ETSI TC LI</a:t>
            </a:r>
          </a:p>
          <a:p>
            <a:pPr lvl="1"/>
            <a:r>
              <a:rPr lang="en-US" sz="2000" dirty="0"/>
              <a:t>SA5 CH received an LS from ETSI TC LI requesting information on SA5 standards or reports related to billing systems and parameters for 5G access and services, for their work on "Retained Data". Further dialog is expected with ETSI TC LI.</a:t>
            </a:r>
          </a:p>
          <a:p>
            <a:r>
              <a:rPr lang="en-US" sz="2400" b="1" dirty="0"/>
              <a:t> </a:t>
            </a:r>
            <a:r>
              <a:rPr lang="en-US" sz="2400" dirty="0"/>
              <a:t>ITU-T SG2</a:t>
            </a:r>
          </a:p>
          <a:p>
            <a:pPr lvl="1"/>
            <a:r>
              <a:rPr lang="en-US" sz="2000" dirty="0"/>
              <a:t>The 3GPP-wide LS from ITU-T SG2 on “Evolution of IMSI format and E.212 Recommendation” expected to trigger further exchanges due to impacts on billing and accounting.</a:t>
            </a:r>
          </a:p>
          <a:p>
            <a:r>
              <a:rPr lang="en-GB" altLang="zh-CN" sz="2400" dirty="0"/>
              <a:t>Open Mobile Alliance (OMA) </a:t>
            </a:r>
          </a:p>
          <a:p>
            <a:pPr lvl="1">
              <a:lnSpc>
                <a:spcPct val="80000"/>
              </a:lnSpc>
              <a:defRPr/>
            </a:pPr>
            <a:r>
              <a:rPr lang="en-GB" altLang="zh-CN" sz="2000" dirty="0">
                <a:ea typeface="宋体" pitchFamily="2" charset="-122"/>
              </a:rPr>
              <a:t>OMA ARC maintains the OMA Data Definition Specification (DDS) based on the SA5 specification for Diameter AVP code definitions (TS 32.299).</a:t>
            </a:r>
            <a:endParaRPr lang="en-GB" sz="1800" dirty="0"/>
          </a:p>
          <a:p>
            <a:pPr>
              <a:lnSpc>
                <a:spcPct val="80000"/>
              </a:lnSpc>
              <a:buNone/>
              <a:defRPr/>
            </a:pPr>
            <a:endParaRPr lang="en-GB" altLang="zh-CN" dirty="0"/>
          </a:p>
        </p:txBody>
      </p:sp>
      <p:sp>
        <p:nvSpPr>
          <p:cNvPr id="5"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cooperation</a:t>
            </a:r>
            <a:endParaRPr lang="en-GB" altLang="zh-CN" sz="3200" dirty="0">
              <a:solidFill>
                <a:srgbClr val="FF0000"/>
              </a:solidFill>
              <a:latin typeface="Calibri"/>
              <a:cs typeface="Times New Roman" pitchFamily="18" charset="0"/>
            </a:endParaRPr>
          </a:p>
        </p:txBody>
      </p:sp>
    </p:spTree>
    <p:extLst>
      <p:ext uri="{BB962C8B-B14F-4D97-AF65-F5344CB8AC3E}">
        <p14:creationId xmlns:p14="http://schemas.microsoft.com/office/powerpoint/2010/main" val="745201818"/>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6136" y="470212"/>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CRs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88328444"/>
              </p:ext>
            </p:extLst>
          </p:nvPr>
        </p:nvGraphicFramePr>
        <p:xfrm>
          <a:off x="1194986" y="1695660"/>
          <a:ext cx="8385127" cy="1853408"/>
        </p:xfrm>
        <a:graphic>
          <a:graphicData uri="http://schemas.openxmlformats.org/drawingml/2006/table">
            <a:tbl>
              <a:tblPr/>
              <a:tblGrid>
                <a:gridCol w="1331710">
                  <a:extLst>
                    <a:ext uri="{9D8B030D-6E8A-4147-A177-3AD203B41FA5}">
                      <a16:colId xmlns:a16="http://schemas.microsoft.com/office/drawing/2014/main" val="20000"/>
                    </a:ext>
                  </a:extLst>
                </a:gridCol>
                <a:gridCol w="7053417">
                  <a:extLst>
                    <a:ext uri="{9D8B030D-6E8A-4147-A177-3AD203B41FA5}">
                      <a16:colId xmlns:a16="http://schemas.microsoft.com/office/drawing/2014/main" val="20001"/>
                    </a:ext>
                  </a:extLst>
                </a:gridCol>
              </a:tblGrid>
              <a:tr h="645638">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53883">
                <a:tc>
                  <a:txBody>
                    <a:bodyPr/>
                    <a:lstStyle/>
                    <a:p>
                      <a:pPr algn="l" fontAlgn="t"/>
                      <a:r>
                        <a:rPr lang="sv-SE" sz="1800" b="0" i="0" u="none" strike="noStrike" dirty="0">
                          <a:solidFill>
                            <a:srgbClr val="000000"/>
                          </a:solidFill>
                          <a:effectLst/>
                          <a:latin typeface="Arial" panose="020B0604020202020204" pitchFamily="34" charset="0"/>
                        </a:rPr>
                        <a:t>SP-170651</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a:effectLst/>
                          <a:latin typeface="Arial" panose="020B0604020202020204" pitchFamily="34" charset="0"/>
                        </a:rPr>
                        <a:t>Rel-14 CRs on Operations, Administration and Maintenance (OAM14)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9207408"/>
                  </a:ext>
                </a:extLst>
              </a:tr>
              <a:tr h="553883">
                <a:tc>
                  <a:txBody>
                    <a:bodyPr/>
                    <a:lstStyle/>
                    <a:p>
                      <a:pPr algn="l" fontAlgn="t"/>
                      <a:r>
                        <a:rPr lang="sv-SE" sz="1800" b="0" i="0" u="none" strike="noStrike">
                          <a:solidFill>
                            <a:srgbClr val="000000"/>
                          </a:solidFill>
                          <a:effectLst/>
                          <a:latin typeface="Arial" panose="020B0604020202020204" pitchFamily="34" charset="0"/>
                        </a:rPr>
                        <a:t>SP-170652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Rel-14 CRs on Performance management for mobile networks that include virtualized network functions (OAM14-MAMO_VNF-PM)</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33196816"/>
                  </a:ext>
                </a:extLst>
              </a:tr>
            </a:tbl>
          </a:graphicData>
        </a:graphic>
      </p:graphicFrame>
    </p:spTree>
    <p:extLst>
      <p:ext uri="{BB962C8B-B14F-4D97-AF65-F5344CB8AC3E}">
        <p14:creationId xmlns:p14="http://schemas.microsoft.com/office/powerpoint/2010/main" val="45595254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64971" y="51438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TSs &amp; TRs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54013563"/>
              </p:ext>
            </p:extLst>
          </p:nvPr>
        </p:nvGraphicFramePr>
        <p:xfrm>
          <a:off x="1291816" y="1679013"/>
          <a:ext cx="8346860" cy="3055620"/>
        </p:xfrm>
        <a:graphic>
          <a:graphicData uri="http://schemas.openxmlformats.org/drawingml/2006/table">
            <a:tbl>
              <a:tblPr/>
              <a:tblGrid>
                <a:gridCol w="1353454">
                  <a:extLst>
                    <a:ext uri="{9D8B030D-6E8A-4147-A177-3AD203B41FA5}">
                      <a16:colId xmlns:a16="http://schemas.microsoft.com/office/drawing/2014/main" val="20000"/>
                    </a:ext>
                  </a:extLst>
                </a:gridCol>
                <a:gridCol w="6993406">
                  <a:extLst>
                    <a:ext uri="{9D8B030D-6E8A-4147-A177-3AD203B41FA5}">
                      <a16:colId xmlns:a16="http://schemas.microsoft.com/office/drawing/2014/main" val="20001"/>
                    </a:ext>
                  </a:extLst>
                </a:gridCol>
              </a:tblGrid>
              <a:tr h="27692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93539">
                <a:tc>
                  <a:txBody>
                    <a:bodyPr/>
                    <a:lstStyle/>
                    <a:p>
                      <a:pPr algn="l" fontAlgn="t"/>
                      <a:r>
                        <a:rPr lang="sv-SE" sz="1800" b="0" i="0" u="none" strike="noStrike" dirty="0">
                          <a:solidFill>
                            <a:srgbClr val="000000"/>
                          </a:solidFill>
                          <a:effectLst/>
                          <a:latin typeface="Arial" panose="020B0604020202020204" pitchFamily="34" charset="0"/>
                        </a:rPr>
                        <a:t>SP-170750</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28.801 Study on management and orchestration of network slicing for next generation network; for Approval</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3539">
                <a:tc>
                  <a:txBody>
                    <a:bodyPr/>
                    <a:lstStyle/>
                    <a:p>
                      <a:pPr algn="l" fontAlgn="t"/>
                      <a:r>
                        <a:rPr lang="sv-SE" sz="1800" b="0" i="0" u="none" strike="noStrike">
                          <a:solidFill>
                            <a:srgbClr val="000000"/>
                          </a:solidFill>
                          <a:effectLst/>
                          <a:latin typeface="Arial" panose="020B0604020202020204" pitchFamily="34" charset="0"/>
                        </a:rPr>
                        <a:t>SP-170662</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28.802 Telecommunication management; Study on management aspects of next generation network architecture and features; for Information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16680700"/>
                  </a:ext>
                </a:extLst>
              </a:tr>
              <a:tr h="393539">
                <a:tc>
                  <a:txBody>
                    <a:bodyPr/>
                    <a:lstStyle/>
                    <a:p>
                      <a:pPr algn="l" fontAlgn="t"/>
                      <a:r>
                        <a:rPr lang="sv-SE" sz="1800" b="0" i="0" u="none" strike="noStrike" dirty="0">
                          <a:solidFill>
                            <a:srgbClr val="000000"/>
                          </a:solidFill>
                          <a:effectLst/>
                          <a:latin typeface="Arial" panose="020B0604020202020204" pitchFamily="34" charset="0"/>
                        </a:rPr>
                        <a:t>SP-170664</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32.866, Study on a RESTful HTTP-based Solution Set (SS); for Information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96018947"/>
                  </a:ext>
                </a:extLst>
              </a:tr>
              <a:tr h="393539">
                <a:tc>
                  <a:txBody>
                    <a:bodyPr/>
                    <a:lstStyle/>
                    <a:p>
                      <a:pPr algn="l" fontAlgn="t"/>
                      <a:r>
                        <a:rPr lang="sv-SE" sz="1800" b="0" i="0" u="none" strike="noStrike">
                          <a:solidFill>
                            <a:srgbClr val="000000"/>
                          </a:solidFill>
                          <a:effectLst/>
                          <a:latin typeface="Arial" panose="020B0604020202020204" pitchFamily="34" charset="0"/>
                        </a:rPr>
                        <a:t>SP-170665</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TR 32.864 Study on management aspects of virtualized network functions that are part of the New Radio (NR); for Information</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17376852"/>
                  </a:ext>
                </a:extLst>
              </a:tr>
            </a:tbl>
          </a:graphicData>
        </a:graphic>
      </p:graphicFrame>
    </p:spTree>
    <p:extLst>
      <p:ext uri="{BB962C8B-B14F-4D97-AF65-F5344CB8AC3E}">
        <p14:creationId xmlns:p14="http://schemas.microsoft.com/office/powerpoint/2010/main" val="280953285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701545" y="544363"/>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OAM&amp;P WIDs</a:t>
            </a:r>
            <a:r>
              <a:rPr lang="en-GB" altLang="zh-CN" sz="3200" kern="0" dirty="0">
                <a:solidFill>
                  <a:srgbClr val="FF0000"/>
                </a:solidFill>
                <a:latin typeface="Calibri"/>
              </a:rPr>
              <a:t> &amp; Exception requests</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62778635"/>
              </p:ext>
            </p:extLst>
          </p:nvPr>
        </p:nvGraphicFramePr>
        <p:xfrm>
          <a:off x="853656" y="2001921"/>
          <a:ext cx="9058605" cy="969645"/>
        </p:xfrm>
        <a:graphic>
          <a:graphicData uri="http://schemas.openxmlformats.org/drawingml/2006/table">
            <a:tbl>
              <a:tblPr/>
              <a:tblGrid>
                <a:gridCol w="1440029">
                  <a:extLst>
                    <a:ext uri="{9D8B030D-6E8A-4147-A177-3AD203B41FA5}">
                      <a16:colId xmlns:a16="http://schemas.microsoft.com/office/drawing/2014/main" val="20000"/>
                    </a:ext>
                  </a:extLst>
                </a:gridCol>
                <a:gridCol w="7618576">
                  <a:extLst>
                    <a:ext uri="{9D8B030D-6E8A-4147-A177-3AD203B41FA5}">
                      <a16:colId xmlns:a16="http://schemas.microsoft.com/office/drawing/2014/main" val="20001"/>
                    </a:ext>
                  </a:extLst>
                </a:gridCol>
              </a:tblGrid>
              <a:tr h="28627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87806">
                <a:tc>
                  <a:txBody>
                    <a:bodyPr/>
                    <a:lstStyle/>
                    <a:p>
                      <a:pPr algn="l" fontAlgn="t"/>
                      <a:r>
                        <a:rPr lang="sv-SE" sz="1800" b="0" i="0" u="none" strike="noStrike" dirty="0">
                          <a:solidFill>
                            <a:srgbClr val="000000"/>
                          </a:solidFill>
                          <a:effectLst/>
                          <a:latin typeface="Arial" panose="020B0604020202020204" pitchFamily="34" charset="0"/>
                        </a:rPr>
                        <a:t>SP-170658</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b="0" i="0" u="none" strike="noStrike" dirty="0">
                          <a:effectLst/>
                          <a:latin typeface="Arial" panose="020B0604020202020204" pitchFamily="34" charset="0"/>
                        </a:rPr>
                        <a:t>New WID on Self-Organizing Networks (SON) for Active Antenna System (AAS) deployment management</a:t>
                      </a:r>
                    </a:p>
                  </a:txBody>
                  <a:tcPr marL="9525" marR="9525" marT="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76358577"/>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a:xfrm>
            <a:off x="1703389" y="258764"/>
            <a:ext cx="7272337" cy="649287"/>
          </a:xfrm>
        </p:spPr>
        <p:txBody>
          <a:bodyPr/>
          <a:lstStyle/>
          <a:p>
            <a:r>
              <a:rPr lang="en-GB" altLang="zh-CN" sz="4000" dirty="0"/>
              <a:t>OAM&amp;P cooperation</a:t>
            </a:r>
          </a:p>
        </p:txBody>
      </p:sp>
      <p:sp>
        <p:nvSpPr>
          <p:cNvPr id="43011" name="Rectangle 3"/>
          <p:cNvSpPr>
            <a:spLocks noGrp="1"/>
          </p:cNvSpPr>
          <p:nvPr>
            <p:ph type="body" idx="1"/>
          </p:nvPr>
        </p:nvSpPr>
        <p:spPr>
          <a:xfrm>
            <a:off x="436727" y="795553"/>
            <a:ext cx="11368585" cy="5564304"/>
          </a:xfrm>
        </p:spPr>
        <p:txBody>
          <a:bodyPr/>
          <a:lstStyle/>
          <a:p>
            <a:pPr marL="533400" indent="-533400"/>
            <a:r>
              <a:rPr lang="en-GB" altLang="zh-CN" sz="2400" dirty="0"/>
              <a:t>ETSI ISG NFV</a:t>
            </a:r>
          </a:p>
          <a:p>
            <a:pPr marL="914400" lvl="1" indent="-457200"/>
            <a:r>
              <a:rPr lang="en-GB" altLang="zh-CN" sz="2000" dirty="0">
                <a:ea typeface="宋体" pitchFamily="2" charset="-122"/>
              </a:rPr>
              <a:t>Regular LS exchanges on the alignment of SA5 and ETSI specifications.</a:t>
            </a:r>
          </a:p>
          <a:p>
            <a:pPr marL="914400" lvl="1" indent="-457200"/>
            <a:r>
              <a:rPr lang="en-GB" altLang="zh-CN" sz="2000" dirty="0">
                <a:ea typeface="宋体" pitchFamily="2" charset="-122"/>
              </a:rPr>
              <a:t>The progress </a:t>
            </a:r>
            <a:r>
              <a:rPr lang="en-US" altLang="zh-CN" sz="2000" dirty="0">
                <a:ea typeface="宋体" pitchFamily="2" charset="-122"/>
              </a:rPr>
              <a:t>of stage 3 specifications in ETSI SOL WG has allowed the completion of Rel-14 SA5 NFV specifications in June 2017 (except PM).</a:t>
            </a:r>
          </a:p>
          <a:p>
            <a:pPr marL="914400" lvl="1" indent="-457200"/>
            <a:r>
              <a:rPr lang="en-US" altLang="zh-CN" sz="2000" dirty="0">
                <a:ea typeface="宋体" pitchFamily="2" charset="-122"/>
              </a:rPr>
              <a:t>SA5 NFV Performance Management specs completed in September 2017. </a:t>
            </a:r>
            <a:endParaRPr lang="en-GB" altLang="zh-CN" sz="2000" dirty="0">
              <a:highlight>
                <a:srgbClr val="FFFF00"/>
              </a:highlight>
              <a:ea typeface="宋体" pitchFamily="2" charset="-122"/>
            </a:endParaRPr>
          </a:p>
          <a:p>
            <a:pPr marL="514350" indent="-457200"/>
            <a:r>
              <a:rPr lang="en-US" altLang="zh-CN" sz="2400" dirty="0"/>
              <a:t>ATIS NRSC</a:t>
            </a:r>
          </a:p>
          <a:p>
            <a:pPr marL="914400" lvl="1" indent="-457200"/>
            <a:r>
              <a:rPr lang="en-US" sz="2000" dirty="0"/>
              <a:t>Work is ongoing on the request from ATIS to specify metrics to determine a drop in registered users in an IP-based network.</a:t>
            </a:r>
            <a:r>
              <a:rPr lang="en-GB" altLang="zh-CN" sz="2000" dirty="0"/>
              <a:t> </a:t>
            </a:r>
          </a:p>
          <a:p>
            <a:pPr marL="914400" lvl="1" indent="-457200"/>
            <a:r>
              <a:rPr lang="en-GB" altLang="zh-CN" sz="2000" dirty="0"/>
              <a:t>It is recommended that ATIS directly contributes to  SA5.</a:t>
            </a:r>
          </a:p>
          <a:p>
            <a:pPr marL="514350" indent="-457200"/>
            <a:r>
              <a:rPr lang="en-GB" altLang="zh-CN" sz="2400" dirty="0"/>
              <a:t>ETSI TC EE &amp; </a:t>
            </a:r>
            <a:r>
              <a:rPr lang="en-GB" sz="2400" dirty="0"/>
              <a:t> ITU-T Study Group 5</a:t>
            </a:r>
          </a:p>
          <a:p>
            <a:pPr marL="914400" lvl="1" indent="-457200"/>
            <a:r>
              <a:rPr lang="en-GB" altLang="zh-CN" sz="2000" dirty="0"/>
              <a:t>Regular LS exchanges on Energy Efficiency in mobile networks.</a:t>
            </a:r>
          </a:p>
          <a:p>
            <a:pPr marL="514350" indent="-457200"/>
            <a:r>
              <a:rPr lang="en-GB" altLang="zh-CN" sz="2400" dirty="0"/>
              <a:t>Cooperation on Network Slicing </a:t>
            </a:r>
          </a:p>
          <a:p>
            <a:pPr marL="914400" lvl="1" indent="-457200">
              <a:defRPr/>
            </a:pPr>
            <a:r>
              <a:rPr lang="en-GB" altLang="zh-CN" sz="2000" dirty="0">
                <a:ea typeface="宋体" pitchFamily="2" charset="-122"/>
              </a:rPr>
              <a:t>Several LSs received about various initiatives on Network Slicing in GSMA, BBF, MEF. Work is also ongoing on Network Slicing in NGMN, IETF, ETSI ISG NFV, etc. </a:t>
            </a:r>
          </a:p>
          <a:p>
            <a:pPr marL="914400" lvl="1" indent="-457200">
              <a:defRPr/>
            </a:pPr>
            <a:r>
              <a:rPr lang="en-GB" altLang="zh-CN" sz="2000" dirty="0">
                <a:ea typeface="宋体" pitchFamily="2" charset="-122"/>
              </a:rPr>
              <a:t>Need for more coordination of those initiatives on Network Slicing. </a:t>
            </a:r>
          </a:p>
          <a:p>
            <a:pPr marL="914400" lvl="1" indent="-457200">
              <a:defRPr/>
            </a:pPr>
            <a:endParaRPr lang="en-GB" altLang="zh-CN" sz="2000" dirty="0"/>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defRPr/>
            </a:pPr>
            <a:endParaRPr lang="en-GB" altLang="zh-CN" sz="1800" dirty="0">
              <a:ea typeface="宋体" pitchFamily="2" charset="-122"/>
            </a:endParaRPr>
          </a:p>
          <a:p>
            <a:pPr marL="914400" lvl="1" indent="-457200">
              <a:lnSpc>
                <a:spcPct val="90000"/>
              </a:lnSpc>
              <a:defRPr/>
            </a:pPr>
            <a:endParaRPr lang="en-GB" altLang="zh-CN" sz="1800" dirty="0">
              <a:ea typeface="宋体" pitchFamily="2" charset="-122"/>
            </a:endParaRPr>
          </a:p>
        </p:txBody>
      </p:sp>
    </p:spTree>
    <p:extLst>
      <p:ext uri="{BB962C8B-B14F-4D97-AF65-F5344CB8AC3E}">
        <p14:creationId xmlns:p14="http://schemas.microsoft.com/office/powerpoint/2010/main" val="116956003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a:solidFill>
                  <a:srgbClr val="FF0000"/>
                </a:solidFill>
                <a:latin typeface="Calibri" pitchFamily="34" charset="0"/>
                <a:cs typeface="Times New Roman" pitchFamily="18" charset="0"/>
              </a:rPr>
              <a:t>Rel-15 Charging </a:t>
            </a:r>
            <a:r>
              <a:rPr lang="en-GB" altLang="zh-CN" sz="3200" dirty="0">
                <a:solidFill>
                  <a:srgbClr val="FF0000"/>
                </a:solidFill>
                <a:latin typeface="Calibri" pitchFamily="34" charset="0"/>
                <a:cs typeface="Times New Roman" pitchFamily="18" charset="0"/>
              </a:rPr>
              <a:t>WIs </a:t>
            </a:r>
            <a:r>
              <a:rPr lang="en-GB" altLang="zh-CN" sz="3200">
                <a:solidFill>
                  <a:srgbClr val="FF0000"/>
                </a:solidFill>
                <a:latin typeface="Calibri" pitchFamily="34" charset="0"/>
                <a:cs typeface="Times New Roman" pitchFamily="18" charset="0"/>
              </a:rPr>
              <a:t>(1/3)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029528656"/>
              </p:ext>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Charging Enhancement for </a:t>
                      </a:r>
                      <a:r>
                        <a:rPr lang="en-GB" sz="1800" b="1" kern="1200" dirty="0" err="1">
                          <a:solidFill>
                            <a:schemeClr val="tx1"/>
                          </a:solidFill>
                          <a:effectLst/>
                          <a:latin typeface="+mn-lt"/>
                          <a:ea typeface="+mn-ea"/>
                          <a:cs typeface="+mn-cs"/>
                        </a:rPr>
                        <a:t>eFMSS</a:t>
                      </a:r>
                      <a:r>
                        <a:rPr lang="en-GB" sz="1800" b="1" kern="1200" dirty="0">
                          <a:solidFill>
                            <a:schemeClr val="tx1"/>
                          </a:solidFill>
                          <a:effectLst/>
                          <a:latin typeface="+mn-lt"/>
                          <a:ea typeface="+mn-ea"/>
                          <a:cs typeface="+mn-cs"/>
                        </a:rPr>
                        <a:t> </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err="1">
                          <a:solidFill>
                            <a:schemeClr val="tx1"/>
                          </a:solidFill>
                          <a:effectLst/>
                          <a:latin typeface="+mn-lt"/>
                          <a:ea typeface="+mn-ea"/>
                          <a:cs typeface="+mn-cs"/>
                        </a:rPr>
                        <a:t>eFMSS_CH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760057</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mn-ea"/>
                          <a:cs typeface="Arial" charset="0"/>
                        </a:rPr>
                        <a:t>China Telecom</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0%-&gt;70%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dirty="0">
                          <a:ln>
                            <a:noFill/>
                          </a:ln>
                          <a:solidFill>
                            <a:schemeClr val="tx1"/>
                          </a:solidFill>
                          <a:effectLst/>
                          <a:latin typeface="+mn-lt"/>
                          <a:ea typeface="宋体" pitchFamily="2" charset="-122"/>
                          <a:cs typeface="Arial" charset="0"/>
                        </a:rPr>
                        <a:t>A "Traffic Steering Policy Identifier" (for Uplink and Downlink) is introduced in the PGW CDR, to indicate which Traffic Steering Policy was used for the service data flow (in the service data container).</a:t>
                      </a:r>
                    </a:p>
                    <a:p>
                      <a:r>
                        <a:rPr lang="en-GB" sz="1600" kern="1200" dirty="0">
                          <a:solidFill>
                            <a:schemeClr val="tx1"/>
                          </a:solidFill>
                          <a:effectLst/>
                          <a:latin typeface="+mn-lt"/>
                          <a:ea typeface="+mn-ea"/>
                          <a:cs typeface="+mn-cs"/>
                        </a:rPr>
                        <a:t>The corresponding AVPs was introduced</a:t>
                      </a:r>
                      <a:r>
                        <a:rPr lang="en-GB" sz="1600" kern="1200" baseline="0" dirty="0">
                          <a:solidFill>
                            <a:schemeClr val="tx1"/>
                          </a:solidFill>
                          <a:effectLst/>
                          <a:latin typeface="+mn-lt"/>
                          <a:ea typeface="+mn-ea"/>
                          <a:cs typeface="+mn-cs"/>
                        </a:rPr>
                        <a:t> for Offline charging, and corresponding ASN.1 fields were created in PGW CDR description. </a:t>
                      </a:r>
                      <a:r>
                        <a:rPr lang="en-GB" sz="1600" kern="1200" dirty="0">
                          <a:solidFill>
                            <a:schemeClr val="tx1"/>
                          </a:solidFill>
                          <a:effectLst/>
                          <a:latin typeface="+mn-lt"/>
                          <a:ea typeface="+mn-ea"/>
                          <a:cs typeface="+mn-cs"/>
                        </a:rPr>
                        <a:t> </a:t>
                      </a:r>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Rel-15 CRs </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4612257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a:solidFill>
                  <a:srgbClr val="FF0000"/>
                </a:solidFill>
                <a:latin typeface="Calibri" pitchFamily="34" charset="0"/>
                <a:cs typeface="Times New Roman" pitchFamily="18" charset="0"/>
              </a:rPr>
              <a:t>Rel-15 Charging WIs (2/3)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Charging aspects of EDCE5 </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EDCE5-CH</a:t>
                      </a:r>
                      <a:endParaRPr lang="en-GB" sz="1800" b="1"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760062</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fr-FR" sz="1600" b="0" kern="120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a:solidFill>
                            <a:schemeClr val="tx1"/>
                          </a:solidFill>
                          <a:effectLst/>
                          <a:latin typeface="+mn-lt"/>
                          <a:ea typeface="+mn-ea"/>
                          <a:cs typeface="+mn-cs"/>
                        </a:rPr>
                        <a:t>SA#79 (03/2018)</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fr-FR" sz="1600" b="0" i="0" u="none" strike="noStrike" kern="1200" cap="none" normalizeH="0" baseline="0">
                          <a:ln>
                            <a:noFill/>
                          </a:ln>
                          <a:solidFill>
                            <a:schemeClr val="tx1"/>
                          </a:solidFill>
                          <a:effectLst/>
                          <a:latin typeface="+mn-lt"/>
                          <a:ea typeface="宋体" pitchFamily="2" charset="-122"/>
                          <a:cs typeface="Arial" charset="0"/>
                        </a:rPr>
                        <a:t>- No input (LS reply to SA2 S5-174300 during the meeting)</a:t>
                      </a:r>
                      <a:endParaRPr kumimoji="0" lang="en-GB" sz="1600" b="0" i="0" u="none" strike="noStrike" kern="1200" cap="none" normalizeH="0" baseline="0">
                        <a:ln>
                          <a:noFill/>
                        </a:ln>
                        <a:solidFill>
                          <a:schemeClr val="tx1"/>
                        </a:solidFill>
                        <a:effectLst/>
                        <a:latin typeface="+mn-lt"/>
                        <a:ea typeface="宋体" pitchFamily="2" charset="-122"/>
                        <a:cs typeface="Arial" charset="0"/>
                      </a:endParaRPr>
                    </a:p>
                    <a:p>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0299364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a:solidFill>
                  <a:srgbClr val="FF0000"/>
                </a:solidFill>
                <a:latin typeface="Calibri" pitchFamily="34" charset="0"/>
                <a:cs typeface="Times New Roman" pitchFamily="18" charset="0"/>
              </a:rPr>
              <a:t>Rel-15 Charging WIs (3/3)</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90853613"/>
              </p:ext>
            </p:extLst>
          </p:nvPr>
        </p:nvGraphicFramePr>
        <p:xfrm>
          <a:off x="1506656" y="1099692"/>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Charging aspects of NAPS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NAPS-CH</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0%-&gt;10%</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a:solidFill>
                            <a:schemeClr val="tx1"/>
                          </a:solidFill>
                          <a:effectLst/>
                          <a:latin typeface="+mn-lt"/>
                          <a:ea typeface="+mn-ea"/>
                          <a:cs typeface="+mn-cs"/>
                        </a:rPr>
                        <a:t>SA#79 (03/2018)</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a:ln>
                            <a:noFill/>
                          </a:ln>
                          <a:solidFill>
                            <a:schemeClr val="tx1"/>
                          </a:solidFill>
                          <a:effectLst/>
                          <a:latin typeface="+mn-lt"/>
                          <a:ea typeface="宋体" pitchFamily="2" charset="-122"/>
                          <a:cs typeface="Arial" charset="0"/>
                        </a:rPr>
                        <a:t>TS 32.254 "</a:t>
                      </a:r>
                      <a:r>
                        <a:rPr kumimoji="0" lang="en-US" sz="1600" b="0" i="0" u="none" strike="noStrike" kern="1200" cap="none" normalizeH="0" baseline="0">
                          <a:ln>
                            <a:noFill/>
                          </a:ln>
                          <a:solidFill>
                            <a:schemeClr val="tx1"/>
                          </a:solidFill>
                          <a:effectLst/>
                          <a:latin typeface="+mn-lt"/>
                          <a:ea typeface="宋体" pitchFamily="2" charset="-122"/>
                          <a:cs typeface="Arial" charset="0"/>
                        </a:rPr>
                        <a:t>Northbound Application Program Interfaces (APIs) for exposure function interworking charging" </a:t>
                      </a:r>
                      <a:r>
                        <a:rPr kumimoji="0" lang="en-GB" sz="1600" b="0" i="0" u="none" strike="noStrike" kern="1200" cap="none" normalizeH="0" baseline="0">
                          <a:ln>
                            <a:noFill/>
                          </a:ln>
                          <a:solidFill>
                            <a:schemeClr val="tx1"/>
                          </a:solidFill>
                          <a:effectLst/>
                          <a:latin typeface="+mn-lt"/>
                          <a:ea typeface="宋体" pitchFamily="2" charset="-122"/>
                          <a:cs typeface="Arial" charset="0"/>
                        </a:rPr>
                        <a:t>Skeleton was created</a:t>
                      </a:r>
                    </a:p>
                    <a:p>
                      <a:r>
                        <a:rPr kumimoji="0" lang="en-GB" sz="1600" b="0" i="0" u="none" strike="noStrike" kern="1200" cap="none" normalizeH="0" baseline="0">
                          <a:ln>
                            <a:noFill/>
                          </a:ln>
                          <a:solidFill>
                            <a:schemeClr val="tx1"/>
                          </a:solidFill>
                          <a:effectLst/>
                          <a:latin typeface="+mn-lt"/>
                          <a:ea typeface="宋体" pitchFamily="2" charset="-122"/>
                          <a:cs typeface="Arial" charset="0"/>
                        </a:rPr>
                        <a:t>Scope and References were introduced</a:t>
                      </a:r>
                    </a:p>
                    <a:p>
                      <a:r>
                        <a:rPr kumimoji="0" lang="en-GB" sz="1600" b="0" i="0" u="none" strike="noStrike" kern="1200" cap="none" normalizeH="0" baseline="0">
                          <a:ln>
                            <a:noFill/>
                          </a:ln>
                          <a:solidFill>
                            <a:schemeClr val="tx1"/>
                          </a:solidFill>
                          <a:effectLst/>
                          <a:latin typeface="+mn-lt"/>
                          <a:ea typeface="宋体" pitchFamily="2" charset="-122"/>
                          <a:cs typeface="Arial" charset="0"/>
                        </a:rPr>
                        <a:t>Online and offline Charging architectures from the SCEF were introduced.</a:t>
                      </a:r>
                    </a:p>
                    <a:p>
                      <a:endParaRPr kumimoji="0" lang="en-GB" sz="1600" b="0" i="0" u="none" strike="noStrike" kern="1200"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17614243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studies </a:t>
            </a:r>
            <a:r>
              <a:rPr lang="en-GB" altLang="zh-CN" sz="3200" kern="0">
                <a:solidFill>
                  <a:srgbClr val="FF0000"/>
                </a:solidFill>
                <a:latin typeface="Calibri"/>
                <a:cs typeface="+mj-cs"/>
              </a:rPr>
              <a:t>(1/4)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84533168"/>
              </p:ext>
            </p:extLst>
          </p:nvPr>
        </p:nvGraphicFramePr>
        <p:xfrm>
          <a:off x="1209747" y="1081466"/>
          <a:ext cx="8639032" cy="5012278"/>
        </p:xfrm>
        <a:graphic>
          <a:graphicData uri="http://schemas.openxmlformats.org/drawingml/2006/table">
            <a:tbl>
              <a:tblPr/>
              <a:tblGrid>
                <a:gridCol w="1372034">
                  <a:extLst>
                    <a:ext uri="{9D8B030D-6E8A-4147-A177-3AD203B41FA5}">
                      <a16:colId xmlns:a16="http://schemas.microsoft.com/office/drawing/2014/main" val="20000"/>
                    </a:ext>
                  </a:extLst>
                </a:gridCol>
                <a:gridCol w="4875453">
                  <a:extLst>
                    <a:ext uri="{9D8B030D-6E8A-4147-A177-3AD203B41FA5}">
                      <a16:colId xmlns:a16="http://schemas.microsoft.com/office/drawing/2014/main" val="20001"/>
                    </a:ext>
                  </a:extLst>
                </a:gridCol>
                <a:gridCol w="2391545">
                  <a:extLst>
                    <a:ext uri="{9D8B030D-6E8A-4147-A177-3AD203B41FA5}">
                      <a16:colId xmlns:a16="http://schemas.microsoft.com/office/drawing/2014/main" val="20002"/>
                    </a:ext>
                  </a:extLst>
                </a:gridCol>
              </a:tblGrid>
              <a:tr h="50167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on Overload Control for Diameter Charging Applications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cap="none" normalizeH="0" baseline="0" dirty="0">
                          <a:ln>
                            <a:noFill/>
                          </a:ln>
                          <a:solidFill>
                            <a:schemeClr val="tx1"/>
                          </a:solidFill>
                          <a:effectLst/>
                          <a:latin typeface="Calibri" pitchFamily="34" charset="0"/>
                        </a:rPr>
                        <a:t>FS_DOCME_CH </a:t>
                      </a:r>
                    </a:p>
                  </a:txBody>
                  <a:tcPr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23080">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680054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1800" b="0" kern="1200" dirty="0">
                          <a:solidFill>
                            <a:schemeClr val="tx1"/>
                          </a:solidFill>
                          <a:effectLst/>
                          <a:latin typeface="+mn-lt"/>
                          <a:ea typeface="+mn-ea"/>
                          <a:cs typeface="+mn-cs"/>
                        </a:rPr>
                        <a:t>Ericsson</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25%-&gt;30%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977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latin typeface="+mn-lt"/>
                          <a:ea typeface="+mn-ea"/>
                          <a:cs typeface="+mn-cs"/>
                        </a:rPr>
                        <a:t>SA#78 (12/2017)</a:t>
                      </a:r>
                      <a:endParaRPr lang="en-GB" altLang="zh-CN" sz="1600" kern="1200" dirty="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4"/>
                  </a:ext>
                </a:extLst>
              </a:tr>
              <a:tr h="264010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b="0" kern="1200">
                          <a:solidFill>
                            <a:schemeClr val="tx1"/>
                          </a:solidFill>
                          <a:effectLst/>
                          <a:latin typeface="+mn-lt"/>
                          <a:ea typeface="+mn-ea"/>
                          <a:cs typeface="+mn-cs"/>
                        </a:rPr>
                        <a:t>Refinement</a:t>
                      </a:r>
                      <a:r>
                        <a:rPr lang="en-GB" sz="1600" b="0" kern="1200" baseline="0">
                          <a:solidFill>
                            <a:schemeClr val="tx1"/>
                          </a:solidFill>
                          <a:effectLst/>
                          <a:latin typeface="+mn-lt"/>
                          <a:ea typeface="+mn-ea"/>
                          <a:cs typeface="+mn-cs"/>
                        </a:rPr>
                        <a:t> was brought on the Scope</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en-GB" sz="1600" b="0" kern="1200" baseline="0">
                          <a:solidFill>
                            <a:schemeClr val="tx1"/>
                          </a:solidFill>
                          <a:effectLst/>
                          <a:latin typeface="+mn-lt"/>
                          <a:ea typeface="+mn-ea"/>
                          <a:cs typeface="+mn-cs"/>
                        </a:rPr>
                        <a:t>The flows were cleaned up.</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en-GB" altLang="zh-CN" sz="1600" b="0" i="0" u="none" strike="noStrike" kern="1200" cap="none" normalizeH="0" baseline="0">
                          <a:ln>
                            <a:noFill/>
                          </a:ln>
                          <a:solidFill>
                            <a:schemeClr val="tx1"/>
                          </a:solidFill>
                          <a:effectLst/>
                          <a:latin typeface="+mn-lt"/>
                          <a:ea typeface="+mn-ea"/>
                          <a:cs typeface="+mn-cs"/>
                        </a:rPr>
                        <a:t>The description for offline was updated</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5"/>
                  </a:ext>
                </a:extLst>
              </a:tr>
              <a:tr h="3620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b="0" i="0" u="none" strike="noStrike" dirty="0">
                        <a:solidFill>
                          <a:schemeClr val="tx1"/>
                        </a:solidFill>
                        <a:latin typeface="+mn-lt"/>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38585085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studies</a:t>
            </a:r>
            <a:r>
              <a:rPr lang="en-GB" altLang="zh-CN" sz="3200" dirty="0">
                <a:solidFill>
                  <a:srgbClr val="FF0000"/>
                </a:solidFill>
                <a:latin typeface="Calibri" pitchFamily="34" charset="0"/>
                <a:cs typeface="Times New Roman" pitchFamily="18" charset="0"/>
              </a:rPr>
              <a:t> </a:t>
            </a:r>
            <a:r>
              <a:rPr lang="en-GB" altLang="zh-CN" sz="3200">
                <a:solidFill>
                  <a:srgbClr val="FF0000"/>
                </a:solidFill>
                <a:latin typeface="Calibri" pitchFamily="34" charset="0"/>
                <a:cs typeface="Times New Roman" pitchFamily="18" charset="0"/>
              </a:rPr>
              <a:t>(2/4)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142931098"/>
              </p:ext>
            </p:extLst>
          </p:nvPr>
        </p:nvGraphicFramePr>
        <p:xfrm>
          <a:off x="1479361" y="1140634"/>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Study on forward compatibility for 3GPP Diameter Charging Applications</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FS_FWDCA</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dirty="0">
                          <a:solidFill>
                            <a:schemeClr val="tx1"/>
                          </a:solidFill>
                          <a:effectLst/>
                          <a:latin typeface="+mn-lt"/>
                          <a:ea typeface="+mn-ea"/>
                          <a:cs typeface="+mn-cs"/>
                        </a:rPr>
                        <a:t>730053</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10%-&gt;40</a:t>
                      </a:r>
                      <a:r>
                        <a:rPr kumimoji="0" lang="en-GB" altLang="zh-CN" sz="1600" b="0" i="0" u="none" strike="noStrike" cap="none" normalizeH="0" baseline="0" dirty="0">
                          <a:ln>
                            <a:noFill/>
                          </a:ln>
                          <a:solidFill>
                            <a:schemeClr val="tx1"/>
                          </a:solidFill>
                          <a:effectLst/>
                          <a:latin typeface="+mn-lt"/>
                          <a:ea typeface="宋体" pitchFamily="2" charset="-122"/>
                          <a:cs typeface="Arial" charset="0"/>
                        </a:rPr>
                        <a: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285750" indent="-285750" algn="l" defTabSz="1219170" rtl="0" eaLnBrk="1" latinLnBrk="0" hangingPunct="1">
                        <a:buFontTx/>
                        <a:buChar char="-"/>
                      </a:pPr>
                      <a:r>
                        <a:rPr lang="sv-SE" sz="1600" kern="1200" dirty="0" err="1">
                          <a:solidFill>
                            <a:schemeClr val="tx1"/>
                          </a:solidFill>
                          <a:effectLst/>
                          <a:latin typeface="+mn-lt"/>
                          <a:ea typeface="+mn-ea"/>
                          <a:cs typeface="+mn-cs"/>
                        </a:rPr>
                        <a:t>Existing</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description</a:t>
                      </a:r>
                      <a:r>
                        <a:rPr lang="sv-SE" sz="1600" kern="1200" dirty="0">
                          <a:solidFill>
                            <a:schemeClr val="tx1"/>
                          </a:solidFill>
                          <a:effectLst/>
                          <a:latin typeface="+mn-lt"/>
                          <a:ea typeface="+mn-ea"/>
                          <a:cs typeface="+mn-cs"/>
                        </a:rPr>
                        <a:t> on relationship </a:t>
                      </a:r>
                      <a:r>
                        <a:rPr lang="sv-SE" sz="1600" kern="1200" dirty="0" err="1">
                          <a:solidFill>
                            <a:schemeClr val="tx1"/>
                          </a:solidFill>
                          <a:effectLst/>
                          <a:latin typeface="+mn-lt"/>
                          <a:ea typeface="+mn-ea"/>
                          <a:cs typeface="+mn-cs"/>
                        </a:rPr>
                        <a:t>between</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Charging</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Application</a:t>
                      </a:r>
                      <a:r>
                        <a:rPr lang="sv-SE" sz="1600" kern="1200" dirty="0">
                          <a:solidFill>
                            <a:schemeClr val="tx1"/>
                          </a:solidFill>
                          <a:effectLst/>
                          <a:latin typeface="+mn-lt"/>
                          <a:ea typeface="+mn-ea"/>
                          <a:cs typeface="+mn-cs"/>
                        </a:rPr>
                        <a:t> and Diameter </a:t>
                      </a:r>
                      <a:r>
                        <a:rPr lang="sv-SE" sz="1600" kern="1200" dirty="0" err="1">
                          <a:solidFill>
                            <a:schemeClr val="tx1"/>
                          </a:solidFill>
                          <a:effectLst/>
                          <a:latin typeface="+mn-lt"/>
                          <a:ea typeface="+mn-ea"/>
                          <a:cs typeface="+mn-cs"/>
                        </a:rPr>
                        <a:t>was</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improved</a:t>
                      </a:r>
                      <a:endParaRPr lang="sv-SE" sz="1600" kern="1200" dirty="0">
                        <a:solidFill>
                          <a:schemeClr val="tx1"/>
                        </a:solidFill>
                        <a:effectLst/>
                        <a:latin typeface="+mn-lt"/>
                        <a:ea typeface="+mn-ea"/>
                        <a:cs typeface="+mn-cs"/>
                      </a:endParaRPr>
                    </a:p>
                    <a:p>
                      <a:pPr marL="285750" indent="-285750">
                        <a:buFontTx/>
                        <a:buChar char="-"/>
                      </a:pPr>
                      <a:r>
                        <a:rPr lang="sv-SE" sz="1600" kern="1200" dirty="0" err="1">
                          <a:solidFill>
                            <a:schemeClr val="tx1"/>
                          </a:solidFill>
                          <a:effectLst/>
                          <a:latin typeface="+mn-lt"/>
                          <a:ea typeface="+mn-ea"/>
                          <a:cs typeface="+mn-cs"/>
                        </a:rPr>
                        <a:t>Several</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key</a:t>
                      </a:r>
                      <a:r>
                        <a:rPr lang="sv-SE" sz="1600" kern="1200" dirty="0">
                          <a:solidFill>
                            <a:schemeClr val="tx1"/>
                          </a:solidFill>
                          <a:effectLst/>
                          <a:latin typeface="+mn-lt"/>
                          <a:ea typeface="+mn-ea"/>
                          <a:cs typeface="+mn-cs"/>
                        </a:rPr>
                        <a:t> </a:t>
                      </a:r>
                      <a:r>
                        <a:rPr lang="sv-SE" sz="1600" kern="1200" dirty="0" err="1">
                          <a:solidFill>
                            <a:schemeClr val="tx1"/>
                          </a:solidFill>
                          <a:effectLst/>
                          <a:latin typeface="+mn-lt"/>
                          <a:ea typeface="+mn-ea"/>
                          <a:cs typeface="+mn-cs"/>
                        </a:rPr>
                        <a:t>issues</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related</a:t>
                      </a:r>
                      <a:r>
                        <a:rPr lang="sv-SE" sz="1600" kern="1200" baseline="0" dirty="0">
                          <a:solidFill>
                            <a:schemeClr val="tx1"/>
                          </a:solidFill>
                          <a:effectLst/>
                          <a:latin typeface="+mn-lt"/>
                          <a:ea typeface="+mn-ea"/>
                          <a:cs typeface="+mn-cs"/>
                        </a:rPr>
                        <a:t> to</a:t>
                      </a:r>
                      <a:r>
                        <a:rPr lang="sv-SE" sz="1600" kern="1200" dirty="0">
                          <a:solidFill>
                            <a:schemeClr val="tx1"/>
                          </a:solidFill>
                          <a:effectLst/>
                          <a:latin typeface="+mn-lt"/>
                          <a:ea typeface="+mn-ea"/>
                          <a:cs typeface="+mn-cs"/>
                        </a:rPr>
                        <a:t> M-bit</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setting</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were</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introduced</a:t>
                      </a:r>
                      <a:r>
                        <a:rPr lang="sv-SE" sz="1600" kern="1200" baseline="0" dirty="0">
                          <a:solidFill>
                            <a:schemeClr val="tx1"/>
                          </a:solidFill>
                          <a:effectLst/>
                          <a:latin typeface="+mn-lt"/>
                          <a:ea typeface="+mn-ea"/>
                          <a:cs typeface="+mn-cs"/>
                        </a:rPr>
                        <a:t>:  per </a:t>
                      </a:r>
                      <a:r>
                        <a:rPr lang="sv-SE" sz="1600" kern="1200" baseline="0" dirty="0" err="1">
                          <a:solidFill>
                            <a:schemeClr val="tx1"/>
                          </a:solidFill>
                          <a:effectLst/>
                          <a:latin typeface="+mn-lt"/>
                          <a:ea typeface="+mn-ea"/>
                          <a:cs typeface="+mn-cs"/>
                        </a:rPr>
                        <a:t>application</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level</a:t>
                      </a:r>
                      <a:r>
                        <a:rPr lang="sv-SE" sz="1600" kern="1200" baseline="0" dirty="0">
                          <a:solidFill>
                            <a:schemeClr val="tx1"/>
                          </a:solidFill>
                          <a:effectLst/>
                          <a:latin typeface="+mn-lt"/>
                          <a:ea typeface="+mn-ea"/>
                          <a:cs typeface="+mn-cs"/>
                        </a:rPr>
                        <a:t>, Diameter Proxy in the </a:t>
                      </a:r>
                      <a:r>
                        <a:rPr lang="sv-SE" sz="1600" kern="1200" baseline="0" dirty="0" err="1">
                          <a:solidFill>
                            <a:schemeClr val="tx1"/>
                          </a:solidFill>
                          <a:effectLst/>
                          <a:latin typeface="+mn-lt"/>
                          <a:ea typeface="+mn-ea"/>
                          <a:cs typeface="+mn-cs"/>
                        </a:rPr>
                        <a:t>path</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Introduction</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of</a:t>
                      </a:r>
                      <a:r>
                        <a:rPr lang="sv-SE" sz="1600" kern="1200" baseline="0" dirty="0">
                          <a:solidFill>
                            <a:schemeClr val="tx1"/>
                          </a:solidFill>
                          <a:effectLst/>
                          <a:latin typeface="+mn-lt"/>
                          <a:ea typeface="+mn-ea"/>
                          <a:cs typeface="+mn-cs"/>
                        </a:rPr>
                        <a:t> new 3GP Release, </a:t>
                      </a:r>
                      <a:r>
                        <a:rPr lang="sv-SE" sz="1600" kern="1200" baseline="0" dirty="0" err="1">
                          <a:solidFill>
                            <a:schemeClr val="tx1"/>
                          </a:solidFill>
                          <a:effectLst/>
                          <a:latin typeface="+mn-lt"/>
                          <a:ea typeface="+mn-ea"/>
                          <a:cs typeface="+mn-cs"/>
                        </a:rPr>
                        <a:t>Introduction</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of</a:t>
                      </a:r>
                      <a:r>
                        <a:rPr lang="sv-SE" sz="1600" kern="1200" baseline="0" dirty="0">
                          <a:solidFill>
                            <a:schemeClr val="tx1"/>
                          </a:solidFill>
                          <a:effectLst/>
                          <a:latin typeface="+mn-lt"/>
                          <a:ea typeface="+mn-ea"/>
                          <a:cs typeface="+mn-cs"/>
                        </a:rPr>
                        <a:t> new </a:t>
                      </a:r>
                      <a:r>
                        <a:rPr lang="sv-SE" sz="1600" kern="1200" baseline="0" dirty="0" err="1">
                          <a:solidFill>
                            <a:schemeClr val="tx1"/>
                          </a:solidFill>
                          <a:effectLst/>
                          <a:latin typeface="+mn-lt"/>
                          <a:ea typeface="+mn-ea"/>
                          <a:cs typeface="+mn-cs"/>
                        </a:rPr>
                        <a:t>functionalities</a:t>
                      </a:r>
                      <a:endParaRPr lang="sv-SE" sz="1600" kern="1200" baseline="0" dirty="0">
                        <a:solidFill>
                          <a:schemeClr val="tx1"/>
                        </a:solidFill>
                        <a:effectLst/>
                        <a:latin typeface="+mn-lt"/>
                        <a:ea typeface="+mn-ea"/>
                        <a:cs typeface="+mn-cs"/>
                      </a:endParaRPr>
                    </a:p>
                    <a:p>
                      <a:pPr marL="285750" indent="-285750">
                        <a:buFontTx/>
                        <a:buChar char="-"/>
                      </a:pPr>
                      <a:r>
                        <a:rPr lang="sv-SE" sz="1600" kern="1200" baseline="0" dirty="0">
                          <a:solidFill>
                            <a:schemeClr val="tx1"/>
                          </a:solidFill>
                          <a:effectLst/>
                          <a:latin typeface="+mn-lt"/>
                          <a:ea typeface="+mn-ea"/>
                          <a:cs typeface="+mn-cs"/>
                        </a:rPr>
                        <a:t>Solutions </a:t>
                      </a:r>
                      <a:r>
                        <a:rPr lang="sv-SE" sz="1600" kern="1200" baseline="0" dirty="0" err="1">
                          <a:solidFill>
                            <a:schemeClr val="tx1"/>
                          </a:solidFill>
                          <a:effectLst/>
                          <a:latin typeface="+mn-lt"/>
                          <a:ea typeface="+mn-ea"/>
                          <a:cs typeface="+mn-cs"/>
                        </a:rPr>
                        <a:t>principles</a:t>
                      </a:r>
                      <a:r>
                        <a:rPr lang="sv-SE" sz="1600" kern="1200" baseline="0" dirty="0">
                          <a:solidFill>
                            <a:schemeClr val="tx1"/>
                          </a:solidFill>
                          <a:effectLst/>
                          <a:latin typeface="+mn-lt"/>
                          <a:ea typeface="+mn-ea"/>
                          <a:cs typeface="+mn-cs"/>
                        </a:rPr>
                        <a:t> as </a:t>
                      </a:r>
                      <a:r>
                        <a:rPr lang="sv-SE" sz="1600" kern="1200" baseline="0" dirty="0" err="1">
                          <a:solidFill>
                            <a:schemeClr val="tx1"/>
                          </a:solidFill>
                          <a:effectLst/>
                          <a:latin typeface="+mn-lt"/>
                          <a:ea typeface="+mn-ea"/>
                          <a:cs typeface="+mn-cs"/>
                        </a:rPr>
                        <a:t>replacement</a:t>
                      </a:r>
                      <a:r>
                        <a:rPr lang="sv-SE" sz="1600" kern="1200" baseline="0" dirty="0">
                          <a:solidFill>
                            <a:schemeClr val="tx1"/>
                          </a:solidFill>
                          <a:effectLst/>
                          <a:latin typeface="+mn-lt"/>
                          <a:ea typeface="+mn-ea"/>
                          <a:cs typeface="+mn-cs"/>
                        </a:rPr>
                        <a:t> to M-bit set </a:t>
                      </a:r>
                      <a:r>
                        <a:rPr lang="sv-SE" sz="1600" kern="1200" baseline="0" dirty="0" err="1">
                          <a:solidFill>
                            <a:schemeClr val="tx1"/>
                          </a:solidFill>
                          <a:effectLst/>
                          <a:latin typeface="+mn-lt"/>
                          <a:ea typeface="+mn-ea"/>
                          <a:cs typeface="+mn-cs"/>
                        </a:rPr>
                        <a:t>were</a:t>
                      </a:r>
                      <a:r>
                        <a:rPr lang="sv-SE" sz="1600" kern="1200" baseline="0" dirty="0">
                          <a:solidFill>
                            <a:schemeClr val="tx1"/>
                          </a:solidFill>
                          <a:effectLst/>
                          <a:latin typeface="+mn-lt"/>
                          <a:ea typeface="+mn-ea"/>
                          <a:cs typeface="+mn-cs"/>
                        </a:rPr>
                        <a:t> </a:t>
                      </a:r>
                      <a:r>
                        <a:rPr lang="sv-SE" sz="1600" kern="1200" baseline="0" dirty="0" err="1">
                          <a:solidFill>
                            <a:schemeClr val="tx1"/>
                          </a:solidFill>
                          <a:effectLst/>
                          <a:latin typeface="+mn-lt"/>
                          <a:ea typeface="+mn-ea"/>
                          <a:cs typeface="+mn-cs"/>
                        </a:rPr>
                        <a:t>introduced</a:t>
                      </a:r>
                      <a:endParaRPr lang="sv-SE" sz="1600" kern="1200" baseline="0" dirty="0">
                        <a:solidFill>
                          <a:schemeClr val="tx1"/>
                        </a:solidFill>
                        <a:effectLst/>
                        <a:latin typeface="+mn-lt"/>
                        <a:ea typeface="+mn-ea"/>
                        <a:cs typeface="+mn-cs"/>
                      </a:endParaRPr>
                    </a:p>
                    <a:p>
                      <a:pPr marL="285750" indent="-285750">
                        <a:buFontTx/>
                        <a:buChar char="-"/>
                      </a:pPr>
                      <a:endParaRPr lang="sv-SE" sz="1600" kern="1200" dirty="0">
                        <a:solidFill>
                          <a:schemeClr val="tx1"/>
                        </a:solidFill>
                        <a:effectLst/>
                        <a:latin typeface="+mn-lt"/>
                        <a:ea typeface="+mn-ea"/>
                        <a:cs typeface="+mn-cs"/>
                      </a:endParaRPr>
                    </a:p>
                    <a:p>
                      <a:pPr marL="0" indent="0">
                        <a:buFontTx/>
                        <a:buNone/>
                      </a:pPr>
                      <a:endParaRPr lang="en-GB" sz="1600" b="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03798952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382405500"/>
              </p:ext>
            </p:extLst>
          </p:nvPr>
        </p:nvGraphicFramePr>
        <p:xfrm>
          <a:off x="1426591" y="1156987"/>
          <a:ext cx="8428609" cy="4986149"/>
        </p:xfrm>
        <a:graphic>
          <a:graphicData uri="http://schemas.openxmlformats.org/drawingml/2006/table">
            <a:tbl>
              <a:tblPr/>
              <a:tblGrid>
                <a:gridCol w="1385740">
                  <a:extLst>
                    <a:ext uri="{9D8B030D-6E8A-4147-A177-3AD203B41FA5}">
                      <a16:colId xmlns:a16="http://schemas.microsoft.com/office/drawing/2014/main" val="20000"/>
                    </a:ext>
                  </a:extLst>
                </a:gridCol>
                <a:gridCol w="1783687">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16-20 Jan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Portugal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4871">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SA5#111-bis (5G/NFV)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13-17 Feb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Munich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Germany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endParaRPr kumimoji="0" lang="sv-SE"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27-31 Mar 2017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Guilin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08-12 May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West Palm Beach</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USA</a:t>
                      </a: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SA5#114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21-25 Aug </a:t>
                      </a: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Sophia Antipolis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France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bg1">
                              <a:lumMod val="50000"/>
                            </a:schemeClr>
                          </a:solidFill>
                          <a:effectLst/>
                          <a:latin typeface="Calibri" pitchFamily="34" charset="0"/>
                          <a:ea typeface="宋体" pitchFamily="2" charset="-122"/>
                          <a:cs typeface="Arial" charset="0"/>
                        </a:rPr>
                        <a:t>ETSI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SA5#115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16-20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Busan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ETRI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SA5#116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27 Nov-1 Dec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2017</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Reno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USA</a:t>
                      </a: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81200" y="274638"/>
            <a:ext cx="6834188" cy="628650"/>
          </a:xfrm>
        </p:spPr>
        <p:txBody>
          <a:bodyPr/>
          <a:lstStyle/>
          <a:p>
            <a:r>
              <a:rPr lang="en-GB" dirty="0"/>
              <a:t>2017 meeting calendar</a:t>
            </a:r>
          </a:p>
        </p:txBody>
      </p:sp>
    </p:spTree>
    <p:extLst>
      <p:ext uri="{BB962C8B-B14F-4D97-AF65-F5344CB8AC3E}">
        <p14:creationId xmlns:p14="http://schemas.microsoft.com/office/powerpoint/2010/main" val="206275432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studies</a:t>
            </a:r>
            <a:r>
              <a:rPr lang="en-GB" altLang="zh-CN" sz="3200" dirty="0">
                <a:solidFill>
                  <a:srgbClr val="FF0000"/>
                </a:solidFill>
                <a:latin typeface="Calibri" pitchFamily="34" charset="0"/>
                <a:cs typeface="Times New Roman" pitchFamily="18" charset="0"/>
              </a:rPr>
              <a:t> </a:t>
            </a:r>
            <a:r>
              <a:rPr lang="en-GB" altLang="zh-CN" sz="3200">
                <a:solidFill>
                  <a:srgbClr val="FF0000"/>
                </a:solidFill>
                <a:latin typeface="Calibri" pitchFamily="34" charset="0"/>
                <a:cs typeface="Times New Roman" pitchFamily="18" charset="0"/>
              </a:rPr>
              <a:t>(3/4)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09617839"/>
              </p:ext>
            </p:extLst>
          </p:nvPr>
        </p:nvGraphicFramePr>
        <p:xfrm>
          <a:off x="1127859" y="894975"/>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Study on Charging Aspects of 5G System Architecture Phase 1</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FS_5GS_Ph1_CH</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rPr>
                        <a:t>750019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Huawei</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15%-&gt;60 %</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kern="1200" dirty="0">
                          <a:solidFill>
                            <a:schemeClr val="tx1"/>
                          </a:solidFill>
                          <a:effectLst/>
                          <a:latin typeface="+mn-lt"/>
                          <a:ea typeface="+mn-ea"/>
                          <a:cs typeface="+mn-cs"/>
                        </a:rPr>
                        <a:t>SA#78 (12/2017)</a:t>
                      </a:r>
                      <a:endParaRPr lang="en-GB" altLang="zh-CN"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lang="en-US" sz="1600" u="sng" kern="1200" dirty="0">
                          <a:solidFill>
                            <a:schemeClr val="tx1"/>
                          </a:solidFill>
                          <a:effectLst/>
                          <a:latin typeface="+mn-lt"/>
                          <a:ea typeface="+mn-ea"/>
                          <a:cs typeface="+mn-cs"/>
                        </a:rPr>
                        <a:t>Following topics were introduced:</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fr-FR" sz="1600" kern="1200" dirty="0">
                          <a:solidFill>
                            <a:schemeClr val="tx1"/>
                          </a:solidFill>
                          <a:effectLst/>
                          <a:latin typeface="+mn-lt"/>
                          <a:ea typeface="+mn-ea"/>
                          <a:cs typeface="+mn-cs"/>
                        </a:rPr>
                        <a:t>Service </a:t>
                      </a:r>
                      <a:r>
                        <a:rPr lang="fr-FR" sz="1600" kern="1200" dirty="0" err="1">
                          <a:solidFill>
                            <a:schemeClr val="tx1"/>
                          </a:solidFill>
                          <a:effectLst/>
                          <a:latin typeface="+mn-lt"/>
                          <a:ea typeface="+mn-ea"/>
                          <a:cs typeface="+mn-cs"/>
                        </a:rPr>
                        <a:t>Based</a:t>
                      </a:r>
                      <a:r>
                        <a:rPr lang="fr-FR" sz="1600" kern="1200" dirty="0">
                          <a:solidFill>
                            <a:schemeClr val="tx1"/>
                          </a:solidFill>
                          <a:effectLst/>
                          <a:latin typeface="+mn-lt"/>
                          <a:ea typeface="+mn-ea"/>
                          <a:cs typeface="+mn-cs"/>
                        </a:rPr>
                        <a:t> architecture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600" u="none" kern="1200" dirty="0">
                          <a:solidFill>
                            <a:schemeClr val="tx1"/>
                          </a:solidFill>
                          <a:effectLst/>
                          <a:latin typeface="+mn-lt"/>
                          <a:ea typeface="+mn-ea"/>
                          <a:cs typeface="+mn-cs"/>
                        </a:rPr>
                        <a:t>Exposure of Charging System as Network Capability </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fr-FR" sz="1600" u="none" kern="1200" dirty="0" err="1">
                          <a:solidFill>
                            <a:schemeClr val="tx1"/>
                          </a:solidFill>
                          <a:effectLst/>
                          <a:latin typeface="+mn-lt"/>
                          <a:ea typeface="+mn-ea"/>
                          <a:cs typeface="+mn-cs"/>
                        </a:rPr>
                        <a:t>Roaming</a:t>
                      </a:r>
                      <a:endParaRPr lang="en-US" sz="1600" u="none" kern="1200" dirty="0">
                        <a:solidFill>
                          <a:schemeClr val="tx1"/>
                        </a:solidFill>
                        <a:effectLst/>
                        <a:latin typeface="+mn-lt"/>
                        <a:ea typeface="+mn-ea"/>
                        <a:cs typeface="+mn-cs"/>
                      </a:endParaRP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600" u="none" kern="1200" dirty="0">
                          <a:solidFill>
                            <a:schemeClr val="tx1"/>
                          </a:solidFill>
                          <a:effectLst/>
                          <a:latin typeface="+mn-lt"/>
                          <a:ea typeface="+mn-ea"/>
                          <a:cs typeface="+mn-cs"/>
                        </a:rPr>
                        <a:t>Interworking between 5G System and Existing Systems</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en-US" sz="1600" u="none" kern="1200" dirty="0">
                          <a:solidFill>
                            <a:schemeClr val="tx1"/>
                          </a:solidFill>
                          <a:effectLst/>
                          <a:latin typeface="+mn-lt"/>
                          <a:ea typeface="+mn-ea"/>
                          <a:cs typeface="+mn-cs"/>
                        </a:rPr>
                        <a:t>Online and Offline Charging evaluation</a:t>
                      </a:r>
                    </a:p>
                    <a:p>
                      <a:pPr marL="285750" marR="0" lvl="0" indent="-285750" algn="l" defTabSz="1219170" rtl="0" eaLnBrk="1" fontAlgn="auto" latinLnBrk="0" hangingPunct="1">
                        <a:lnSpc>
                          <a:spcPct val="100000"/>
                        </a:lnSpc>
                        <a:spcBef>
                          <a:spcPts val="0"/>
                        </a:spcBef>
                        <a:spcAft>
                          <a:spcPts val="0"/>
                        </a:spcAft>
                        <a:buClrTx/>
                        <a:buSzTx/>
                        <a:buFontTx/>
                        <a:buChar char="-"/>
                        <a:tabLst/>
                        <a:defRPr/>
                      </a:pPr>
                      <a:r>
                        <a:rPr lang="fr-FR" sz="1600" u="none" kern="1200" dirty="0">
                          <a:solidFill>
                            <a:schemeClr val="tx1"/>
                          </a:solidFill>
                          <a:effectLst/>
                          <a:latin typeface="+mn-lt"/>
                          <a:ea typeface="+mn-ea"/>
                          <a:cs typeface="+mn-cs"/>
                        </a:rPr>
                        <a:t>Registration</a:t>
                      </a:r>
                      <a:endParaRPr lang="en-US" sz="1600" u="none" kern="1200" dirty="0">
                        <a:solidFill>
                          <a:schemeClr val="tx1"/>
                        </a:solidFill>
                        <a:effectLst/>
                        <a:latin typeface="+mn-lt"/>
                        <a:ea typeface="+mn-ea"/>
                        <a:cs typeface="+mn-cs"/>
                      </a:endParaRPr>
                    </a:p>
                    <a:p>
                      <a:pPr marL="0" marR="0" lvl="0" indent="0" algn="l" defTabSz="1219170" rtl="0" eaLnBrk="1" fontAlgn="auto" latinLnBrk="0" hangingPunct="1">
                        <a:lnSpc>
                          <a:spcPct val="100000"/>
                        </a:lnSpc>
                        <a:spcBef>
                          <a:spcPts val="0"/>
                        </a:spcBef>
                        <a:spcAft>
                          <a:spcPts val="0"/>
                        </a:spcAft>
                        <a:buClrTx/>
                        <a:buSzTx/>
                        <a:buFontTx/>
                        <a:buNone/>
                        <a:tabLst/>
                        <a:defRPr/>
                      </a:pPr>
                      <a:r>
                        <a:rPr lang="en-GB" sz="1600" u="sng" kern="1200" dirty="0">
                          <a:solidFill>
                            <a:schemeClr val="tx1"/>
                          </a:solidFill>
                          <a:effectLst/>
                          <a:latin typeface="+mn-lt"/>
                          <a:ea typeface="+mn-ea"/>
                          <a:cs typeface="+mn-cs"/>
                        </a:rPr>
                        <a:t>Interaction between SMF and UPF</a:t>
                      </a:r>
                      <a:r>
                        <a:rPr lang="en-GB" sz="1600" kern="1200" dirty="0">
                          <a:solidFill>
                            <a:schemeClr val="tx1"/>
                          </a:solidFill>
                          <a:effectLst/>
                          <a:latin typeface="+mn-lt"/>
                          <a:ea typeface="+mn-ea"/>
                          <a:cs typeface="+mn-cs"/>
                        </a:rPr>
                        <a:t>: solutions for quota</a:t>
                      </a:r>
                      <a:r>
                        <a:rPr lang="en-GB" sz="1600" kern="1200" baseline="0" dirty="0">
                          <a:solidFill>
                            <a:schemeClr val="tx1"/>
                          </a:solidFill>
                          <a:effectLst/>
                          <a:latin typeface="+mn-lt"/>
                          <a:ea typeface="+mn-ea"/>
                          <a:cs typeface="+mn-cs"/>
                        </a:rPr>
                        <a:t> management </a:t>
                      </a:r>
                      <a:r>
                        <a:rPr lang="en-GB" sz="1600" kern="1200" dirty="0">
                          <a:solidFill>
                            <a:schemeClr val="tx1"/>
                          </a:solidFill>
                          <a:effectLst/>
                          <a:latin typeface="+mn-lt"/>
                          <a:ea typeface="+mn-ea"/>
                          <a:cs typeface="+mn-cs"/>
                        </a:rPr>
                        <a:t>with several UPFs,</a:t>
                      </a:r>
                      <a:r>
                        <a:rPr lang="en-GB" sz="1600" kern="1200" baseline="0" dirty="0">
                          <a:solidFill>
                            <a:schemeClr val="tx1"/>
                          </a:solidFill>
                          <a:effectLst/>
                          <a:latin typeface="+mn-lt"/>
                          <a:ea typeface="+mn-ea"/>
                          <a:cs typeface="+mn-cs"/>
                        </a:rPr>
                        <a:t> monitoring over N4</a:t>
                      </a:r>
                      <a:endParaRPr lang="sv-SE" sz="1600" kern="1200" dirty="0">
                        <a:solidFill>
                          <a:schemeClr val="tx1"/>
                        </a:solidFill>
                        <a:effectLst/>
                        <a:latin typeface="+mn-lt"/>
                        <a:ea typeface="+mn-ea"/>
                        <a:cs typeface="+mn-cs"/>
                      </a:endParaRPr>
                    </a:p>
                    <a:p>
                      <a:r>
                        <a:rPr lang="en-GB" sz="1600" u="sng" kern="1200" dirty="0">
                          <a:solidFill>
                            <a:schemeClr val="tx1"/>
                          </a:solidFill>
                          <a:effectLst/>
                          <a:latin typeface="+mn-lt"/>
                          <a:ea typeface="+mn-ea"/>
                          <a:cs typeface="+mn-cs"/>
                        </a:rPr>
                        <a:t>Network slicing: </a:t>
                      </a:r>
                      <a:r>
                        <a:rPr lang="en-GB" sz="1600" kern="1200" dirty="0">
                          <a:solidFill>
                            <a:schemeClr val="tx1"/>
                          </a:solidFill>
                          <a:effectLst/>
                          <a:latin typeface="+mn-lt"/>
                          <a:ea typeface="+mn-ea"/>
                          <a:cs typeface="+mn-cs"/>
                        </a:rPr>
                        <a:t>introduction of the concept of tenant based charging.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baseline="0" dirty="0">
                          <a:solidFill>
                            <a:schemeClr val="tx1"/>
                          </a:solidFill>
                          <a:effectLst/>
                          <a:latin typeface="+mn-lt"/>
                          <a:ea typeface="+mn-ea"/>
                          <a:cs typeface="+mn-cs"/>
                        </a:rPr>
                        <a:t>Revised SID, TR 32.899 sent for information</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284223095"/>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eaLnBrk="0" hangingPunct="0"/>
            <a:r>
              <a:rPr lang="en-GB" altLang="zh-CN" sz="3200" kern="0" dirty="0">
                <a:solidFill>
                  <a:srgbClr val="FF0000"/>
                </a:solidFill>
                <a:latin typeface="Calibri"/>
              </a:rPr>
              <a:t>Charging </a:t>
            </a:r>
            <a:r>
              <a:rPr lang="en-GB" altLang="zh-CN" sz="3200" kern="0">
                <a:solidFill>
                  <a:srgbClr val="FF0000"/>
                </a:solidFill>
                <a:latin typeface="Calibri"/>
              </a:rPr>
              <a:t>studies</a:t>
            </a:r>
            <a:r>
              <a:rPr lang="en-GB" altLang="zh-CN" sz="3200">
                <a:solidFill>
                  <a:srgbClr val="FF0000"/>
                </a:solidFill>
                <a:latin typeface="Calibri" pitchFamily="34" charset="0"/>
                <a:cs typeface="Times New Roman" pitchFamily="18" charset="0"/>
              </a:rPr>
              <a:t> (4/4)</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782714846"/>
              </p:ext>
            </p:extLst>
          </p:nvPr>
        </p:nvGraphicFramePr>
        <p:xfrm>
          <a:off x="1479361" y="1140634"/>
          <a:ext cx="8311488" cy="4851703"/>
        </p:xfrm>
        <a:graphic>
          <a:graphicData uri="http://schemas.openxmlformats.org/drawingml/2006/table">
            <a:tbl>
              <a:tblPr/>
              <a:tblGrid>
                <a:gridCol w="1334973">
                  <a:extLst>
                    <a:ext uri="{9D8B030D-6E8A-4147-A177-3AD203B41FA5}">
                      <a16:colId xmlns:a16="http://schemas.microsoft.com/office/drawing/2014/main" val="20000"/>
                    </a:ext>
                  </a:extLst>
                </a:gridCol>
                <a:gridCol w="4936340">
                  <a:extLst>
                    <a:ext uri="{9D8B030D-6E8A-4147-A177-3AD203B41FA5}">
                      <a16:colId xmlns:a16="http://schemas.microsoft.com/office/drawing/2014/main" val="20001"/>
                    </a:ext>
                  </a:extLst>
                </a:gridCol>
                <a:gridCol w="2040175">
                  <a:extLst>
                    <a:ext uri="{9D8B030D-6E8A-4147-A177-3AD203B41FA5}">
                      <a16:colId xmlns:a16="http://schemas.microsoft.com/office/drawing/2014/main" val="20002"/>
                    </a:ext>
                  </a:extLst>
                </a:gridCol>
              </a:tblGrid>
              <a:tr h="350654">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sz="1800" b="1" kern="1200">
                          <a:solidFill>
                            <a:schemeClr val="tx1"/>
                          </a:solidFill>
                          <a:effectLst/>
                          <a:latin typeface="+mn-lt"/>
                          <a:ea typeface="+mn-ea"/>
                          <a:cs typeface="+mn-cs"/>
                        </a:rPr>
                        <a:t>Study on Volume Based Charging Aspects for VoLTE</a:t>
                      </a:r>
                      <a:endParaRPr kumimoji="0" lang="en-GB" altLang="zh-CN"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FS_VBCLTE</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350654">
                <a:tc vMerge="1">
                  <a:txBody>
                    <a:bodyPr/>
                    <a:lstStyle/>
                    <a:p>
                      <a:endParaRPr lang="en-GB"/>
                    </a:p>
                  </a:txBody>
                  <a:tcPr/>
                </a:tc>
                <a:tc vMerge="1">
                  <a:txBody>
                    <a:bodyPr/>
                    <a:lstStyle/>
                    <a:p>
                      <a:endParaRPr lang="en-GB" dirty="0"/>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kern="1200">
                          <a:solidFill>
                            <a:schemeClr val="tx1"/>
                          </a:solidFill>
                          <a:effectLst/>
                          <a:latin typeface="+mn-lt"/>
                          <a:ea typeface="+mn-ea"/>
                          <a:cs typeface="+mn-cs"/>
                        </a:rPr>
                        <a:t>760060</a:t>
                      </a:r>
                      <a:endParaRPr kumimoji="0" lang="en-GB" sz="18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0" i="0" u="none" strike="noStrike" cap="none" normalizeH="0" baseline="0" dirty="0">
                          <a:ln>
                            <a:noFill/>
                          </a:ln>
                          <a:solidFill>
                            <a:schemeClr val="tx1"/>
                          </a:solidFill>
                          <a:effectLst/>
                          <a:latin typeface="+mn-lt"/>
                          <a:ea typeface="Gulim" pitchFamily="34" charset="-127"/>
                        </a:rPr>
                        <a:t>Rapporteur</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China Mobile</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2"/>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Completion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a:ln>
                            <a:noFill/>
                          </a:ln>
                          <a:solidFill>
                            <a:schemeClr val="tx1"/>
                          </a:solidFill>
                          <a:effectLst/>
                          <a:latin typeface="+mn-lt"/>
                          <a:ea typeface="宋体" pitchFamily="2" charset="-122"/>
                          <a:cs typeface="Arial" charset="0"/>
                        </a:rPr>
                        <a:t>0%-&gt;5%</a:t>
                      </a:r>
                      <a:endParaRPr kumimoji="0" lang="en-GB" altLang="zh-CN" sz="1600" b="0" i="0" u="none" strike="noStrike" cap="none" normalizeH="0" baseline="0" dirty="0">
                        <a:ln>
                          <a:noFill/>
                        </a:ln>
                        <a:solidFill>
                          <a:schemeClr val="tx1"/>
                        </a:solidFill>
                        <a:effectLst/>
                        <a:latin typeface="+mn-lt"/>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3"/>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a:solidFill>
                            <a:schemeClr val="tx1"/>
                          </a:solidFill>
                          <a:latin typeface="+mn-lt"/>
                          <a:ea typeface="+mn-ea"/>
                          <a:cs typeface="+mn-cs"/>
                        </a:rPr>
                        <a:t>SA#80 (06/2018)</a:t>
                      </a:r>
                      <a:endParaRPr lang="en-GB" altLang="zh-CN" sz="1600" kern="1200" dirty="0">
                        <a:solidFill>
                          <a:schemeClr val="tx1"/>
                        </a:solidFill>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4"/>
                  </a:ext>
                </a:extLst>
              </a:tr>
              <a:tr h="27175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Status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r>
                        <a:rPr kumimoji="0" lang="en-GB" sz="1600" b="0" i="0" u="none" strike="noStrike" kern="1200" cap="none" normalizeH="0" baseline="0" dirty="0">
                          <a:ln>
                            <a:noFill/>
                          </a:ln>
                          <a:solidFill>
                            <a:schemeClr val="tx1"/>
                          </a:solidFill>
                          <a:effectLst/>
                          <a:latin typeface="+mn-lt"/>
                          <a:ea typeface="宋体" pitchFamily="2" charset="-122"/>
                          <a:cs typeface="Arial" charset="0"/>
                        </a:rPr>
                        <a:t>TR 32.848 "</a:t>
                      </a:r>
                      <a:r>
                        <a:rPr kumimoji="0" lang="en-US" sz="1600" b="0" i="0" u="none" strike="noStrike" kern="1200" cap="none" normalizeH="0" baseline="0" dirty="0">
                          <a:ln>
                            <a:noFill/>
                          </a:ln>
                          <a:solidFill>
                            <a:schemeClr val="tx1"/>
                          </a:solidFill>
                          <a:effectLst/>
                          <a:latin typeface="+mn-lt"/>
                          <a:ea typeface="宋体" pitchFamily="2" charset="-122"/>
                          <a:cs typeface="Arial" charset="0"/>
                        </a:rPr>
                        <a:t>Study on Volume based charging aspects for Voice Over LTE (VoLTE)" </a:t>
                      </a:r>
                      <a:r>
                        <a:rPr kumimoji="0" lang="en-GB" sz="1600" b="0" i="0" u="none" strike="noStrike" kern="1200" cap="none" normalizeH="0" baseline="0" dirty="0">
                          <a:ln>
                            <a:noFill/>
                          </a:ln>
                          <a:solidFill>
                            <a:schemeClr val="tx1"/>
                          </a:solidFill>
                          <a:effectLst/>
                          <a:latin typeface="+mn-lt"/>
                          <a:ea typeface="宋体" pitchFamily="2" charset="-122"/>
                          <a:cs typeface="Arial" charset="0"/>
                        </a:rPr>
                        <a:t>Skeleton was created</a:t>
                      </a:r>
                    </a:p>
                    <a:p>
                      <a:r>
                        <a:rPr kumimoji="0" lang="en-GB" sz="1600" b="0" i="0" u="none" strike="noStrike" kern="1200" cap="none" normalizeH="0" baseline="0" dirty="0">
                          <a:ln>
                            <a:noFill/>
                          </a:ln>
                          <a:solidFill>
                            <a:schemeClr val="tx1"/>
                          </a:solidFill>
                          <a:effectLst/>
                          <a:latin typeface="+mn-lt"/>
                          <a:ea typeface="宋体" pitchFamily="2" charset="-122"/>
                          <a:cs typeface="Arial" charset="0"/>
                        </a:rPr>
                        <a:t>Scope and References were introduced</a:t>
                      </a:r>
                      <a:endParaRPr lang="sv-SE" sz="1600" kern="1200" dirty="0">
                        <a:solidFill>
                          <a:schemeClr val="tx1"/>
                        </a:solidFill>
                        <a:effectLst/>
                        <a:latin typeface="+mn-lt"/>
                        <a:ea typeface="+mn-ea"/>
                        <a:cs typeface="+mn-cs"/>
                      </a:endParaRPr>
                    </a:p>
                    <a:p>
                      <a:pPr marL="0" indent="0">
                        <a:buFontTx/>
                        <a:buNone/>
                      </a:pPr>
                      <a:endParaRPr lang="en-GB" sz="1600" b="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5"/>
                  </a:ext>
                </a:extLst>
              </a:tr>
              <a:tr h="35065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mn-lt"/>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kern="1200" dirty="0">
                          <a:solidFill>
                            <a:schemeClr val="tx1"/>
                          </a:solidFill>
                          <a:effectLst/>
                          <a:latin typeface="+mn-lt"/>
                          <a:ea typeface="+mn-ea"/>
                          <a:cs typeface="+mn-cs"/>
                        </a:rPr>
                        <a:t>None</a:t>
                      </a:r>
                      <a:endParaRPr lang="en-US" sz="1600" kern="1200" dirty="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439630567"/>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Rel-14 OAM&amp;P WIs (1/1)</a:t>
            </a:r>
          </a:p>
        </p:txBody>
      </p:sp>
      <p:graphicFrame>
        <p:nvGraphicFramePr>
          <p:cNvPr id="6" name="Group 76"/>
          <p:cNvGraphicFramePr>
            <a:graphicFrameLocks/>
          </p:cNvGraphicFramePr>
          <p:nvPr>
            <p:extLst>
              <p:ext uri="{D42A27DB-BD31-4B8C-83A1-F6EECF244321}">
                <p14:modId xmlns:p14="http://schemas.microsoft.com/office/powerpoint/2010/main" val="1594473202"/>
              </p:ext>
            </p:extLst>
          </p:nvPr>
        </p:nvGraphicFramePr>
        <p:xfrm>
          <a:off x="1078173" y="1360424"/>
          <a:ext cx="9853684" cy="452850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Performance management for mobile networks that include virtualized network functions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OAM14-MAMO_VNF-PM</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690041</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90%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SA#77 – Sept.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the following contributions: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S5-174126 and S5-174127 that propose changes related to the measurements of 3GPP NF related to VR.</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S5-174128 that proposes IMF performance measurements of 3GPP NF related to VR.</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S5-174128 that proposes EPC performance measurements of 3GPP NF related to VR.</a:t>
                      </a:r>
                    </a:p>
                    <a:p>
                      <a:pPr marL="285750" lvl="0" indent="-285750">
                        <a:buFontTx/>
                        <a:buChar char="-"/>
                      </a:pP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All revisions of these CRs to be sent for email approval as a package.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rPr>
                        <a:t>Documents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Rel-14 CRs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582280247"/>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(1/4)</a:t>
            </a:r>
          </a:p>
        </p:txBody>
      </p:sp>
      <p:graphicFrame>
        <p:nvGraphicFramePr>
          <p:cNvPr id="6" name="Group 76"/>
          <p:cNvGraphicFramePr>
            <a:graphicFrameLocks/>
          </p:cNvGraphicFramePr>
          <p:nvPr>
            <p:extLst>
              <p:ext uri="{D42A27DB-BD31-4B8C-83A1-F6EECF244321}">
                <p14:modId xmlns:p14="http://schemas.microsoft.com/office/powerpoint/2010/main" val="3925867559"/>
              </p:ext>
            </p:extLst>
          </p:nvPr>
        </p:nvGraphicFramePr>
        <p:xfrm>
          <a:off x="409431" y="1292185"/>
          <a:ext cx="11245757" cy="4399878"/>
        </p:xfrm>
        <a:graphic>
          <a:graphicData uri="http://schemas.openxmlformats.org/drawingml/2006/table">
            <a:tbl>
              <a:tblPr/>
              <a:tblGrid>
                <a:gridCol w="1758413">
                  <a:extLst>
                    <a:ext uri="{9D8B030D-6E8A-4147-A177-3AD203B41FA5}">
                      <a16:colId xmlns:a16="http://schemas.microsoft.com/office/drawing/2014/main" val="20000"/>
                    </a:ext>
                  </a:extLst>
                </a:gridCol>
                <a:gridCol w="3848890">
                  <a:extLst>
                    <a:ext uri="{9D8B030D-6E8A-4147-A177-3AD203B41FA5}">
                      <a16:colId xmlns:a16="http://schemas.microsoft.com/office/drawing/2014/main" val="20001"/>
                    </a:ext>
                  </a:extLst>
                </a:gridCol>
                <a:gridCol w="2878022">
                  <a:extLst>
                    <a:ext uri="{9D8B030D-6E8A-4147-A177-3AD203B41FA5}">
                      <a16:colId xmlns:a16="http://schemas.microsoft.com/office/drawing/2014/main" val="20003"/>
                    </a:ext>
                  </a:extLst>
                </a:gridCol>
                <a:gridCol w="2760432">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Control and monitoring of Power, Energy and Environmental (PEE) parameters in Radio Access Networks (RAN)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PEE_CMON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It was agreed that two solutions shall be defined (Solution No. 1 based on existing IRPs, Solution No. 2 as a simplified interface) for this IRP, and that this affects the structure of all 3 TSs (28.304-6);</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28.304: Progress was made on use cases, business-level requirements and specification-level requirements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28.305: a structure of the TS has been agreed. Some first information model description has been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TS 28.306: a skeleton has been proposed and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There was a request to replace “DM” with something else. There were discussions on why this would be needed. If agreed, this would affect the whole draft TS 28.303 and would thus require a new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to address this (for next meeting). An editor’s note has been in the draft TS to capture this.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6311023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(2/4)</a:t>
            </a:r>
          </a:p>
        </p:txBody>
      </p:sp>
      <p:graphicFrame>
        <p:nvGraphicFramePr>
          <p:cNvPr id="6" name="Group 76"/>
          <p:cNvGraphicFramePr>
            <a:graphicFrameLocks/>
          </p:cNvGraphicFramePr>
          <p:nvPr>
            <p:extLst>
              <p:ext uri="{D42A27DB-BD31-4B8C-83A1-F6EECF244321}">
                <p14:modId xmlns:p14="http://schemas.microsoft.com/office/powerpoint/2010/main" val="2633908955"/>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a:t>
                      </a:r>
                      <a:r>
                        <a:rPr lang="en-US" sz="1800" b="1" i="0" kern="1200" dirty="0" err="1">
                          <a:solidFill>
                            <a:schemeClr val="tx1"/>
                          </a:solidFill>
                          <a:effectLst/>
                          <a:latin typeface="+mn-lt"/>
                          <a:ea typeface="+mn-ea"/>
                          <a:cs typeface="+mn-cs"/>
                        </a:rPr>
                        <a:t>QoE</a:t>
                      </a:r>
                      <a:r>
                        <a:rPr lang="en-US" sz="1800" b="1" i="0" kern="1200" dirty="0">
                          <a:solidFill>
                            <a:schemeClr val="tx1"/>
                          </a:solidFill>
                          <a:effectLst/>
                          <a:latin typeface="+mn-lt"/>
                          <a:ea typeface="+mn-ea"/>
                          <a:cs typeface="+mn-cs"/>
                        </a:rPr>
                        <a:t> measurement collection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QOED</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Introduction, Scope, business requirements and business level use cases have been discussed and will probably be agreed at closing OAM plenary</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7851390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(3/4)</a:t>
            </a:r>
          </a:p>
        </p:txBody>
      </p:sp>
      <p:graphicFrame>
        <p:nvGraphicFramePr>
          <p:cNvPr id="6" name="Group 76"/>
          <p:cNvGraphicFramePr>
            <a:graphicFrameLocks/>
          </p:cNvGraphicFramePr>
          <p:nvPr>
            <p:extLst>
              <p:ext uri="{D42A27DB-BD31-4B8C-83A1-F6EECF244321}">
                <p14:modId xmlns:p14="http://schemas.microsoft.com/office/powerpoint/2010/main" val="2347207758"/>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Management of Network Slicing in Mobile Networks, Concepts, Use cases and Requirements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there were 23 contributions;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contributions were discussed of which 1 was approved;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skeleton, introduction, scope and network slice definitions;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other contributions were not presented due to change to the time plan. </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01374352"/>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Rel-15 OAM&amp;P WIs (4/4)</a:t>
            </a:r>
          </a:p>
        </p:txBody>
      </p:sp>
      <p:graphicFrame>
        <p:nvGraphicFramePr>
          <p:cNvPr id="6" name="Group 76"/>
          <p:cNvGraphicFramePr>
            <a:graphicFrameLocks/>
          </p:cNvGraphicFramePr>
          <p:nvPr>
            <p:extLst>
              <p:ext uri="{D42A27DB-BD31-4B8C-83A1-F6EECF244321}">
                <p14:modId xmlns:p14="http://schemas.microsoft.com/office/powerpoint/2010/main" val="1272695868"/>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Provisioning of network slicing for 5G networks and services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NETSLICE-PRO_NS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 Nokia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rPr>
                        <a:t>There has been no session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570595517"/>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(1/11)</a:t>
            </a:r>
          </a:p>
        </p:txBody>
      </p:sp>
      <p:graphicFrame>
        <p:nvGraphicFramePr>
          <p:cNvPr id="6" name="Group 76"/>
          <p:cNvGraphicFramePr>
            <a:graphicFrameLocks/>
          </p:cNvGraphicFramePr>
          <p:nvPr>
            <p:extLst>
              <p:ext uri="{D42A27DB-BD31-4B8C-83A1-F6EECF244321}">
                <p14:modId xmlns:p14="http://schemas.microsoft.com/office/powerpoint/2010/main" val="2117515216"/>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Implementation for the Partitioning of </a:t>
                      </a:r>
                      <a:r>
                        <a:rPr lang="en-US" sz="1800" b="1" i="0" kern="1200" dirty="0" err="1">
                          <a:solidFill>
                            <a:schemeClr val="tx1"/>
                          </a:solidFill>
                          <a:effectLst/>
                          <a:latin typeface="+mn-lt"/>
                          <a:ea typeface="+mn-ea"/>
                          <a:cs typeface="+mn-cs"/>
                        </a:rPr>
                        <a:t>Itf</a:t>
                      </a:r>
                      <a:r>
                        <a:rPr lang="en-US" sz="1800" b="1" i="0" kern="1200" dirty="0">
                          <a:solidFill>
                            <a:schemeClr val="tx1"/>
                          </a:solidFill>
                          <a:effectLst/>
                          <a:latin typeface="+mn-lt"/>
                          <a:ea typeface="+mn-ea"/>
                          <a:cs typeface="+mn-cs"/>
                        </a:rPr>
                        <a:t>-N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FS_IMP-ITFN</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710007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Recommendation on creating solution set for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Itf</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 was discussed. An operator specified protocol based on socket is proposed to support the partitioning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Itf</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-N.</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0757641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(2/11)</a:t>
            </a:r>
          </a:p>
        </p:txBody>
      </p:sp>
      <p:graphicFrame>
        <p:nvGraphicFramePr>
          <p:cNvPr id="6" name="Group 76"/>
          <p:cNvGraphicFramePr>
            <a:graphicFrameLocks/>
          </p:cNvGraphicFramePr>
          <p:nvPr>
            <p:extLst>
              <p:ext uri="{D42A27DB-BD31-4B8C-83A1-F6EECF244321}">
                <p14:modId xmlns:p14="http://schemas.microsoft.com/office/powerpoint/2010/main" val="145738400"/>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and Orchestration Architecture of Next Generation Network and Service</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FS_NGNS_MOA</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25% -&gt; 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Key issues to be considered for 5G management architecture options was discussed.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Considerations on the 5G NF management standard interfaces was discussed.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use case for management and orchestration architecture for management of communication service was discussed.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Use case of multi-operator service support with management data was discussed.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Service management model definition was discussed.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981440724"/>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(3/11)</a:t>
            </a:r>
          </a:p>
        </p:txBody>
      </p:sp>
      <p:graphicFrame>
        <p:nvGraphicFramePr>
          <p:cNvPr id="6" name="Group 76"/>
          <p:cNvGraphicFramePr>
            <a:graphicFrameLocks/>
          </p:cNvGraphicFramePr>
          <p:nvPr>
            <p:extLst>
              <p:ext uri="{D42A27DB-BD31-4B8C-83A1-F6EECF244321}">
                <p14:modId xmlns:p14="http://schemas.microsoft.com/office/powerpoint/2010/main" val="3953092811"/>
              </p:ext>
            </p:extLst>
          </p:nvPr>
        </p:nvGraphicFramePr>
        <p:xfrm>
          <a:off x="191069" y="1360424"/>
          <a:ext cx="11937034" cy="4399878"/>
        </p:xfrm>
        <a:graphic>
          <a:graphicData uri="http://schemas.openxmlformats.org/drawingml/2006/table">
            <a:tbl>
              <a:tblPr/>
              <a:tblGrid>
                <a:gridCol w="2023682">
                  <a:extLst>
                    <a:ext uri="{9D8B030D-6E8A-4147-A177-3AD203B41FA5}">
                      <a16:colId xmlns:a16="http://schemas.microsoft.com/office/drawing/2014/main" val="20000"/>
                    </a:ext>
                  </a:extLst>
                </a:gridCol>
                <a:gridCol w="4021716">
                  <a:extLst>
                    <a:ext uri="{9D8B030D-6E8A-4147-A177-3AD203B41FA5}">
                      <a16:colId xmlns:a16="http://schemas.microsoft.com/office/drawing/2014/main" val="20001"/>
                    </a:ext>
                  </a:extLst>
                </a:gridCol>
                <a:gridCol w="3007253">
                  <a:extLst>
                    <a:ext uri="{9D8B030D-6E8A-4147-A177-3AD203B41FA5}">
                      <a16:colId xmlns:a16="http://schemas.microsoft.com/office/drawing/2014/main" val="20003"/>
                    </a:ext>
                  </a:extLst>
                </a:gridCol>
                <a:gridCol w="2884383">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and Orchestration of Network Slicing</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FS_MONETS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720048</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Ericsson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90% -&gt; </a:t>
                      </a:r>
                      <a:r>
                        <a:rPr kumimoji="0" lang="en-GB" altLang="zh-CN" sz="1600" b="0" i="0" u="none" strike="noStrike" cap="none" normalizeH="0" baseline="0" dirty="0">
                          <a:ln>
                            <a:noFill/>
                          </a:ln>
                          <a:solidFill>
                            <a:schemeClr val="tx1"/>
                          </a:solidFill>
                          <a:effectLst/>
                          <a:highlight>
                            <a:srgbClr val="00FF00"/>
                          </a:highlight>
                          <a:latin typeface="Calibri" pitchFamily="34" charset="0"/>
                          <a:ea typeface="宋体" pitchFamily="2" charset="-122"/>
                          <a:cs typeface="Arial" charset="0"/>
                        </a:rPr>
                        <a:t>100%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SA#77 – Sept.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As input to the meeting: 28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presentation sheet for (not treated at this session). All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were treated. Approved: 3. Some of the contributions addressing Editor’s notes were merged.  The group:</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reached a deeper common understanding of the uses cases and solutions on the network slice subnet level and the role of the NSSMF and relation with NSMF;</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contributions about the service management and interaction of with parties external to the operator.;</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reached a better understanding of the potential opportunities for the industry for standardization of interfaces between new functionalities that come with network slicing;</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way forward for the normative work, agreement summarized in a discussion paper (S5-173362);</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discussed conclusions and recommendations in order to finalize the study.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1" i="0" u="none" strike="noStrike" kern="1200" cap="none" normalizeH="0" baseline="0" dirty="0">
                          <a:ln>
                            <a:noFill/>
                          </a:ln>
                          <a:solidFill>
                            <a:schemeClr val="tx1"/>
                          </a:solidFill>
                          <a:effectLst/>
                          <a:latin typeface="Calibri" pitchFamily="34" charset="0"/>
                          <a:ea typeface="宋体" pitchFamily="2" charset="-122"/>
                          <a:cs typeface="Arial" charset="0"/>
                        </a:rPr>
                        <a:t>TR 28.801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93019883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90"/>
          <p:cNvSpPr>
            <a:spLocks noGrp="1"/>
          </p:cNvSpPr>
          <p:nvPr>
            <p:ph type="title"/>
          </p:nvPr>
        </p:nvSpPr>
        <p:spPr>
          <a:xfrm>
            <a:off x="2980869" y="959210"/>
            <a:ext cx="5143500" cy="476250"/>
          </a:xfrm>
        </p:spPr>
        <p:txBody>
          <a:bodyPr/>
          <a:lstStyle/>
          <a:p>
            <a:r>
              <a:rPr lang="en-GB" dirty="0"/>
              <a:t>Statistics at SA5 level</a:t>
            </a:r>
          </a:p>
        </p:txBody>
      </p:sp>
      <p:graphicFrame>
        <p:nvGraphicFramePr>
          <p:cNvPr id="117329" name="Group 593"/>
          <p:cNvGraphicFramePr>
            <a:graphicFrameLocks noGrp="1"/>
          </p:cNvGraphicFramePr>
          <p:nvPr>
            <p:ph idx="1"/>
            <p:extLst/>
          </p:nvPr>
        </p:nvGraphicFramePr>
        <p:xfrm>
          <a:off x="2605966" y="1668240"/>
          <a:ext cx="6389542" cy="3580864"/>
        </p:xfrm>
        <a:graphic>
          <a:graphicData uri="http://schemas.openxmlformats.org/drawingml/2006/table">
            <a:tbl>
              <a:tblPr/>
              <a:tblGrid>
                <a:gridCol w="1072350">
                  <a:extLst>
                    <a:ext uri="{9D8B030D-6E8A-4147-A177-3AD203B41FA5}">
                      <a16:colId xmlns:a16="http://schemas.microsoft.com/office/drawing/2014/main" val="20000"/>
                    </a:ext>
                  </a:extLst>
                </a:gridCol>
                <a:gridCol w="709271">
                  <a:extLst>
                    <a:ext uri="{9D8B030D-6E8A-4147-A177-3AD203B41FA5}">
                      <a16:colId xmlns:a16="http://schemas.microsoft.com/office/drawing/2014/main" val="20001"/>
                    </a:ext>
                  </a:extLst>
                </a:gridCol>
                <a:gridCol w="645517">
                  <a:extLst>
                    <a:ext uri="{9D8B030D-6E8A-4147-A177-3AD203B41FA5}">
                      <a16:colId xmlns:a16="http://schemas.microsoft.com/office/drawing/2014/main" val="20002"/>
                    </a:ext>
                  </a:extLst>
                </a:gridCol>
                <a:gridCol w="565824">
                  <a:extLst>
                    <a:ext uri="{9D8B030D-6E8A-4147-A177-3AD203B41FA5}">
                      <a16:colId xmlns:a16="http://schemas.microsoft.com/office/drawing/2014/main" val="20003"/>
                    </a:ext>
                  </a:extLst>
                </a:gridCol>
                <a:gridCol w="557854">
                  <a:extLst>
                    <a:ext uri="{9D8B030D-6E8A-4147-A177-3AD203B41FA5}">
                      <a16:colId xmlns:a16="http://schemas.microsoft.com/office/drawing/2014/main" val="20004"/>
                    </a:ext>
                  </a:extLst>
                </a:gridCol>
                <a:gridCol w="642859">
                  <a:extLst>
                    <a:ext uri="{9D8B030D-6E8A-4147-A177-3AD203B41FA5}">
                      <a16:colId xmlns:a16="http://schemas.microsoft.com/office/drawing/2014/main" val="20005"/>
                    </a:ext>
                  </a:extLst>
                </a:gridCol>
                <a:gridCol w="726574">
                  <a:extLst>
                    <a:ext uri="{9D8B030D-6E8A-4147-A177-3AD203B41FA5}">
                      <a16:colId xmlns:a16="http://schemas.microsoft.com/office/drawing/2014/main" val="20006"/>
                    </a:ext>
                  </a:extLst>
                </a:gridCol>
                <a:gridCol w="703385">
                  <a:extLst>
                    <a:ext uri="{9D8B030D-6E8A-4147-A177-3AD203B41FA5}">
                      <a16:colId xmlns:a16="http://schemas.microsoft.com/office/drawing/2014/main" val="20007"/>
                    </a:ext>
                  </a:extLst>
                </a:gridCol>
                <a:gridCol w="765908">
                  <a:extLst>
                    <a:ext uri="{9D8B030D-6E8A-4147-A177-3AD203B41FA5}">
                      <a16:colId xmlns:a16="http://schemas.microsoft.com/office/drawing/2014/main" val="20008"/>
                    </a:ext>
                  </a:extLst>
                </a:gridCol>
              </a:tblGrid>
              <a:tr h="435230">
                <a:tc>
                  <a:txBody>
                    <a:body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GB" sz="12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108</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109</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111Bis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GB" altLang="zh-CN" sz="1200" b="1" i="0" u="none" strike="noStrike" kern="1200" cap="none" normalizeH="0" baseline="0" dirty="0">
                          <a:ln>
                            <a:noFill/>
                          </a:ln>
                          <a:solidFill>
                            <a:schemeClr val="tx1"/>
                          </a:solidFill>
                          <a:effectLst/>
                          <a:latin typeface="Calibri" pitchFamily="34" charset="0"/>
                          <a:ea typeface="+mn-ea"/>
                          <a:cs typeface="Arial" charset="0"/>
                        </a:rPr>
                        <a:t>SA5#114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40243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Delegates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1" kern="1200" dirty="0">
                          <a:solidFill>
                            <a:schemeClr val="tx1"/>
                          </a:solidFill>
                          <a:latin typeface="Calibri" pitchFamily="34" charset="0"/>
                          <a:ea typeface="Batang"/>
                          <a:cs typeface="Times New Roman"/>
                        </a:rPr>
                        <a:t>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start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195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196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258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Docs at meeting end</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Calibri" pitchFamily="34" charset="0"/>
                          <a:ea typeface="Batang"/>
                          <a:cs typeface="Times New Roman"/>
                        </a:rPr>
                        <a:t>302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356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461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311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478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0" kern="1200" dirty="0">
                          <a:solidFill>
                            <a:schemeClr val="tx1"/>
                          </a:solidFill>
                          <a:latin typeface="Calibri" pitchFamily="34" charset="0"/>
                          <a:ea typeface="Batang"/>
                          <a:cs typeface="Times New Roman"/>
                        </a:rPr>
                        <a:t>554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algn="ctr" defTabSz="914400" rtl="0" eaLnBrk="1" latinLnBrk="0" hangingPunct="1">
                        <a:spcAft>
                          <a:spcPts val="0"/>
                        </a:spcAft>
                      </a:pPr>
                      <a:r>
                        <a:rPr lang="en-US" sz="1200" b="1" kern="1200" dirty="0">
                          <a:solidFill>
                            <a:schemeClr val="tx1"/>
                          </a:solidFill>
                          <a:latin typeface="Calibri" pitchFamily="34" charset="0"/>
                          <a:ea typeface="Batang"/>
                          <a:cs typeface="Times New Roman"/>
                        </a:rPr>
                        <a:t>472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CH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417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Agreed OAM 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59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in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027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0" i="0" u="none" strike="noStrike" cap="none" normalizeH="0" baseline="0" dirty="0">
                          <a:ln>
                            <a:noFill/>
                          </a:ln>
                          <a:solidFill>
                            <a:schemeClr val="tx1"/>
                          </a:solidFill>
                          <a:effectLst/>
                          <a:latin typeface="Calibri" pitchFamily="34" charset="0"/>
                          <a:ea typeface="宋体" pitchFamily="2" charset="-122"/>
                          <a:cs typeface="Arial" charset="0"/>
                        </a:rPr>
                        <a:t>LS out</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i="0" kern="1200" dirty="0">
                          <a:solidFill>
                            <a:schemeClr val="tx1"/>
                          </a:solidFill>
                          <a:latin typeface="Calibri" pitchFamily="34" charset="0"/>
                          <a:ea typeface="Batang"/>
                          <a:cs typeface="Times New Roman"/>
                        </a:rPr>
                        <a:t>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0" kern="1200" dirty="0">
                          <a:solidFill>
                            <a:schemeClr val="tx1"/>
                          </a:solidFill>
                          <a:latin typeface="Calibri" pitchFamily="34" charset="0"/>
                          <a:ea typeface="Batang"/>
                          <a:cs typeface="Times New Roman"/>
                        </a:rPr>
                        <a:t>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b="1" kern="1200" dirty="0">
                          <a:solidFill>
                            <a:schemeClr val="tx1"/>
                          </a:solidFill>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808222448"/>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(4/11)</a:t>
            </a:r>
          </a:p>
        </p:txBody>
      </p:sp>
      <p:graphicFrame>
        <p:nvGraphicFramePr>
          <p:cNvPr id="6" name="Group 76"/>
          <p:cNvGraphicFramePr>
            <a:graphicFrameLocks/>
          </p:cNvGraphicFramePr>
          <p:nvPr>
            <p:extLst>
              <p:ext uri="{D42A27DB-BD31-4B8C-83A1-F6EECF244321}">
                <p14:modId xmlns:p14="http://schemas.microsoft.com/office/powerpoint/2010/main" val="2555392488"/>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next generation network architecture and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FS_MAN_NGNAF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720046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60%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During the meeting, the following total 16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TDocs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have been discussed: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relates to the term usage of “NF” and “NF instance” in the TR</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relate to NR management use cases, requirements and solutions.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4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1 discussion paper relate to edge computing management use cases, requirements and solutions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5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relate to 5GC management use cases, requirements and solutions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relates to SON for New RAN solution.</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1 presentation paper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28.802 for Information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43570452"/>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(5/11)</a:t>
            </a:r>
          </a:p>
        </p:txBody>
      </p:sp>
      <p:graphicFrame>
        <p:nvGraphicFramePr>
          <p:cNvPr id="6" name="Group 76"/>
          <p:cNvGraphicFramePr>
            <a:graphicFrameLocks/>
          </p:cNvGraphicFramePr>
          <p:nvPr>
            <p:extLst>
              <p:ext uri="{D42A27DB-BD31-4B8C-83A1-F6EECF244321}">
                <p14:modId xmlns:p14="http://schemas.microsoft.com/office/powerpoint/2010/main" val="494517950"/>
              </p:ext>
            </p:extLst>
          </p:nvPr>
        </p:nvGraphicFramePr>
        <p:xfrm>
          <a:off x="1078173" y="1346776"/>
          <a:ext cx="9853684" cy="4539662"/>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selected </a:t>
                      </a:r>
                      <a:r>
                        <a:rPr lang="en-US" sz="1800" b="1" i="0" kern="1200" dirty="0" err="1">
                          <a:solidFill>
                            <a:schemeClr val="tx1"/>
                          </a:solidFill>
                          <a:effectLst/>
                          <a:latin typeface="+mn-lt"/>
                          <a:ea typeface="+mn-ea"/>
                          <a:cs typeface="+mn-cs"/>
                        </a:rPr>
                        <a:t>IoT</a:t>
                      </a:r>
                      <a:r>
                        <a:rPr lang="en-US" sz="1800" b="1" i="0" kern="1200" dirty="0">
                          <a:solidFill>
                            <a:schemeClr val="tx1"/>
                          </a:solidFill>
                          <a:effectLst/>
                          <a:latin typeface="+mn-lt"/>
                          <a:ea typeface="+mn-ea"/>
                          <a:cs typeface="+mn-cs"/>
                        </a:rPr>
                        <a:t>-related features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FS_OAM_IOT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Cisco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20% -&gt; 30%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2017 -&gt;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Handover related measurements discussed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Cell level radio bearer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QoS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related measurements discussed and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Radio resource utilization related measurements discussed and agreed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Paging related measurements discussed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39140792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(6/11)</a:t>
            </a:r>
          </a:p>
        </p:txBody>
      </p:sp>
      <p:graphicFrame>
        <p:nvGraphicFramePr>
          <p:cNvPr id="6" name="Group 76"/>
          <p:cNvGraphicFramePr>
            <a:graphicFrameLocks/>
          </p:cNvGraphicFramePr>
          <p:nvPr>
            <p:extLst>
              <p:ext uri="{D42A27DB-BD31-4B8C-83A1-F6EECF244321}">
                <p14:modId xmlns:p14="http://schemas.microsoft.com/office/powerpoint/2010/main" val="1252220389"/>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a RESTful HTTP-based Solution Set</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FS_OAM_RESTFUL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730057</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Nokia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45% -&gt; 80%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REST design principles, HTTP method descriptions, the Richardson Maturity Model and design patterns were added to the TR.</a:t>
                      </a: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32.866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1255850"/>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(7/11)</a:t>
            </a:r>
          </a:p>
        </p:txBody>
      </p:sp>
      <p:graphicFrame>
        <p:nvGraphicFramePr>
          <p:cNvPr id="6" name="Group 76"/>
          <p:cNvGraphicFramePr>
            <a:graphicFrameLocks/>
          </p:cNvGraphicFramePr>
          <p:nvPr>
            <p:extLst>
              <p:ext uri="{D42A27DB-BD31-4B8C-83A1-F6EECF244321}">
                <p14:modId xmlns:p14="http://schemas.microsoft.com/office/powerpoint/2010/main" val="1065300264"/>
              </p:ext>
            </p:extLst>
          </p:nvPr>
        </p:nvGraphicFramePr>
        <p:xfrm>
          <a:off x="194253" y="1171624"/>
          <a:ext cx="11832610" cy="4643718"/>
        </p:xfrm>
        <a:graphic>
          <a:graphicData uri="http://schemas.openxmlformats.org/drawingml/2006/table">
            <a:tbl>
              <a:tblPr/>
              <a:tblGrid>
                <a:gridCol w="1408642">
                  <a:extLst>
                    <a:ext uri="{9D8B030D-6E8A-4147-A177-3AD203B41FA5}">
                      <a16:colId xmlns:a16="http://schemas.microsoft.com/office/drawing/2014/main" val="20000"/>
                    </a:ext>
                  </a:extLst>
                </a:gridCol>
                <a:gridCol w="3896139">
                  <a:extLst>
                    <a:ext uri="{9D8B030D-6E8A-4147-A177-3AD203B41FA5}">
                      <a16:colId xmlns:a16="http://schemas.microsoft.com/office/drawing/2014/main" val="20001"/>
                    </a:ext>
                  </a:extLst>
                </a:gridCol>
                <a:gridCol w="2722750">
                  <a:extLst>
                    <a:ext uri="{9D8B030D-6E8A-4147-A177-3AD203B41FA5}">
                      <a16:colId xmlns:a16="http://schemas.microsoft.com/office/drawing/2014/main" val="20003"/>
                    </a:ext>
                  </a:extLst>
                </a:gridCol>
                <a:gridCol w="3805079">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aspects of virtualized network functions that are part of the NR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FS_MA_RNVNF</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760055</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70%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SA#77 – Sept. 2017 - &gt; SA#78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the following topics at the session: </a:t>
                      </a:r>
                    </a:p>
                    <a:p>
                      <a:pPr marL="285750" lvl="0" indent="-285750">
                        <a:buFontTx/>
                        <a:buChar char="-"/>
                      </a:pPr>
                      <a:r>
                        <a:rPr kumimoji="0" lang="en-US" sz="1600" b="0" i="0" u="sng" strike="noStrike" kern="1200" cap="none" normalizeH="0" baseline="0" dirty="0">
                          <a:ln>
                            <a:noFill/>
                          </a:ln>
                          <a:solidFill>
                            <a:schemeClr val="tx1"/>
                          </a:solidFill>
                          <a:effectLst/>
                          <a:latin typeface="Calibri" pitchFamily="34" charset="0"/>
                          <a:ea typeface="宋体" pitchFamily="2" charset="-122"/>
                          <a:cs typeface="Arial" charset="0"/>
                        </a:rPr>
                        <a:t>Use cases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PM, FM, and validation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NsDf</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for a NSD, deployment of non-virtualized part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based on the available non-virtualized resource, instantiation of virtualized part of a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with the concrete NFVI-POP information</a:t>
                      </a:r>
                    </a:p>
                    <a:p>
                      <a:pPr marL="285750" lvl="0" indent="-285750">
                        <a:buFontTx/>
                        <a:buChar char="-"/>
                      </a:pPr>
                      <a:r>
                        <a:rPr kumimoji="0" lang="en-US" sz="1600" b="0" i="0" u="sng" strike="noStrike" kern="1200" cap="none" normalizeH="0" baseline="0" dirty="0">
                          <a:ln>
                            <a:noFill/>
                          </a:ln>
                          <a:solidFill>
                            <a:schemeClr val="tx1"/>
                          </a:solidFill>
                          <a:effectLst/>
                          <a:latin typeface="Calibri" pitchFamily="34" charset="0"/>
                          <a:ea typeface="宋体" pitchFamily="2" charset="-122"/>
                          <a:cs typeface="Arial" charset="0"/>
                        </a:rPr>
                        <a:t>Gap</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adding, deleting and replacing the non-virtualized part of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endPar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p>
                      <a:pPr marL="285750" lvl="0" indent="-285750">
                        <a:buFontTx/>
                        <a:buChar char="-"/>
                      </a:pPr>
                      <a:r>
                        <a:rPr kumimoji="0" lang="en-US" sz="1600" b="0" i="0" u="sng" strike="noStrike" kern="1200" cap="none" normalizeH="0" baseline="0" dirty="0">
                          <a:ln>
                            <a:noFill/>
                          </a:ln>
                          <a:solidFill>
                            <a:schemeClr val="tx1"/>
                          </a:solidFill>
                          <a:effectLst/>
                          <a:latin typeface="Calibri" pitchFamily="34" charset="0"/>
                          <a:ea typeface="宋体" pitchFamily="2" charset="-122"/>
                          <a:cs typeface="Arial" charset="0"/>
                        </a:rPr>
                        <a:t>Solutions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the CU and DU modelling option, Add potential solution for establishing relation between virtualized part and non-virtualized part of a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potential solution for establishing relation between the CN NF and the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potential solutions to support partially virtualized NF under NFV concept, Add potential solution for instantiating NS containing CN VNF and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potential solution for updating transport network requirements, Add potential solution for on-boarding NSD for the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Add potential solution for adding VNFFGD and VNFFGs for the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gNB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a:r>
                    </a:p>
                    <a:p>
                      <a:pPr marL="285750" lvl="0" indent="-285750">
                        <a:buFontTx/>
                        <a:buChar char="-"/>
                      </a:pPr>
                      <a:r>
                        <a:rPr kumimoji="0" lang="en-US" sz="1600" b="0" i="0" u="sng" strike="noStrike" kern="1200" cap="none" normalizeH="0" baseline="0" dirty="0">
                          <a:ln>
                            <a:noFill/>
                          </a:ln>
                          <a:solidFill>
                            <a:schemeClr val="tx1"/>
                          </a:solidFill>
                          <a:effectLst/>
                          <a:latin typeface="Calibri" pitchFamily="34" charset="0"/>
                          <a:ea typeface="宋体" pitchFamily="2" charset="-122"/>
                          <a:cs typeface="Arial" charset="0"/>
                        </a:rPr>
                        <a:t>Conclusion and recommendation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TR 32.864 for Information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65521256"/>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(8/11)</a:t>
            </a:r>
          </a:p>
        </p:txBody>
      </p:sp>
      <p:graphicFrame>
        <p:nvGraphicFramePr>
          <p:cNvPr id="6" name="Group 76"/>
          <p:cNvGraphicFramePr>
            <a:graphicFrameLocks/>
          </p:cNvGraphicFramePr>
          <p:nvPr>
            <p:extLst>
              <p:ext uri="{D42A27DB-BD31-4B8C-83A1-F6EECF244321}">
                <p14:modId xmlns:p14="http://schemas.microsoft.com/office/powerpoint/2010/main" val="2401621284"/>
              </p:ext>
            </p:extLst>
          </p:nvPr>
        </p:nvGraphicFramePr>
        <p:xfrm>
          <a:off x="1078173" y="1360424"/>
          <a:ext cx="9853684" cy="439987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Management Enhancement of CUPS of EPC Nodes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FS_MECUPS</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730056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Huawei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40% -&gt; 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SA#78 – Dec. 2017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potential solution for PGW and SGW related measurement are proposed. The group discussed the following 4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at the session </a:t>
                      </a:r>
                    </a:p>
                    <a:p>
                      <a:pPr marL="895335" lvl="1"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S5-174143 Add potential solution for PGW and SGW related measurements in CUPS</a:t>
                      </a:r>
                    </a:p>
                    <a:p>
                      <a:pPr marL="895335" lvl="1"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S5-174144 Editor’s notes resolution</a:t>
                      </a:r>
                    </a:p>
                    <a:p>
                      <a:pPr marL="895335" lvl="1"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S5-174145 Add conclusions</a:t>
                      </a:r>
                    </a:p>
                    <a:p>
                      <a:pPr marL="895335" lvl="1"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S5-174146 Add recommendations</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It is expected use case regarding interface between the CP and UP along with corresponding requirements and solutions from Nokia.</a:t>
                      </a:r>
                    </a:p>
                    <a:p>
                      <a:pPr marL="285750" lvl="0" indent="-285750">
                        <a:buFontTx/>
                        <a:buChar char="-"/>
                      </a:pP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0207112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(9/11)</a:t>
            </a:r>
          </a:p>
        </p:txBody>
      </p:sp>
      <p:graphicFrame>
        <p:nvGraphicFramePr>
          <p:cNvPr id="6" name="Group 76"/>
          <p:cNvGraphicFramePr>
            <a:graphicFrameLocks/>
          </p:cNvGraphicFramePr>
          <p:nvPr>
            <p:extLst>
              <p:ext uri="{D42A27DB-BD31-4B8C-83A1-F6EECF244321}">
                <p14:modId xmlns:p14="http://schemas.microsoft.com/office/powerpoint/2010/main" val="364571119"/>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OAM aspects of LTE and WLAN integration</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FS_OAM_LWI</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760056</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Intel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10%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SA#79 – March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group discussed the following topics at the session:</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provisioning WLAN information to WT for non-collocated LWA</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management of relation between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and WT for non-collocated LWA</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provisioning WLAN information to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eNB</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for collocated LWA.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26587862"/>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(10/11)</a:t>
            </a:r>
          </a:p>
        </p:txBody>
      </p:sp>
      <p:graphicFrame>
        <p:nvGraphicFramePr>
          <p:cNvPr id="6" name="Group 76"/>
          <p:cNvGraphicFramePr>
            <a:graphicFrameLocks/>
          </p:cNvGraphicFramePr>
          <p:nvPr>
            <p:extLst>
              <p:ext uri="{D42A27DB-BD31-4B8C-83A1-F6EECF244321}">
                <p14:modId xmlns:p14="http://schemas.microsoft.com/office/powerpoint/2010/main" val="96981016"/>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network policy management for mobile networks based on NFV scenarios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FS_NETPOL</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760059</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China Mobile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5% -&gt; 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Five contributions were addressed, which involves deployment UC and requirements, policy operation requirements, concept update and general procedure for policy operation.</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deployment UC captured the policy management requirement of the specific location constraints between the existing NE and the virtualized network function to be instantiated. </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concept update contribution has been approved before the OAM closing Session.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146681656"/>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a:solidFill>
                  <a:srgbClr val="FF0000"/>
                </a:solidFill>
                <a:latin typeface="Calibri" pitchFamily="34" charset="0"/>
                <a:cs typeface="Times New Roman" pitchFamily="18" charset="0"/>
              </a:rPr>
              <a:t>OAM&amp;P SIs (11/11)</a:t>
            </a:r>
          </a:p>
        </p:txBody>
      </p:sp>
      <p:graphicFrame>
        <p:nvGraphicFramePr>
          <p:cNvPr id="6" name="Group 76"/>
          <p:cNvGraphicFramePr>
            <a:graphicFrameLocks/>
          </p:cNvGraphicFramePr>
          <p:nvPr>
            <p:extLst>
              <p:ext uri="{D42A27DB-BD31-4B8C-83A1-F6EECF244321}">
                <p14:modId xmlns:p14="http://schemas.microsoft.com/office/powerpoint/2010/main" val="629945104"/>
              </p:ext>
            </p:extLst>
          </p:nvPr>
        </p:nvGraphicFramePr>
        <p:xfrm>
          <a:off x="1078173" y="1360424"/>
          <a:ext cx="9853684" cy="4317768"/>
        </p:xfrm>
        <a:graphic>
          <a:graphicData uri="http://schemas.openxmlformats.org/drawingml/2006/table">
            <a:tbl>
              <a:tblPr/>
              <a:tblGrid>
                <a:gridCol w="1540745">
                  <a:extLst>
                    <a:ext uri="{9D8B030D-6E8A-4147-A177-3AD203B41FA5}">
                      <a16:colId xmlns:a16="http://schemas.microsoft.com/office/drawing/2014/main" val="20000"/>
                    </a:ext>
                  </a:extLst>
                </a:gridCol>
                <a:gridCol w="3372449">
                  <a:extLst>
                    <a:ext uri="{9D8B030D-6E8A-4147-A177-3AD203B41FA5}">
                      <a16:colId xmlns:a16="http://schemas.microsoft.com/office/drawing/2014/main" val="20001"/>
                    </a:ext>
                  </a:extLst>
                </a:gridCol>
                <a:gridCol w="2521762">
                  <a:extLst>
                    <a:ext uri="{9D8B030D-6E8A-4147-A177-3AD203B41FA5}">
                      <a16:colId xmlns:a16="http://schemas.microsoft.com/office/drawing/2014/main" val="20003"/>
                    </a:ext>
                  </a:extLst>
                </a:gridCol>
                <a:gridCol w="2418728">
                  <a:extLst>
                    <a:ext uri="{9D8B030D-6E8A-4147-A177-3AD203B41FA5}">
                      <a16:colId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Study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800" b="1" i="0" kern="1200" dirty="0">
                          <a:solidFill>
                            <a:schemeClr val="tx1"/>
                          </a:solidFill>
                          <a:effectLst/>
                          <a:latin typeface="+mn-lt"/>
                          <a:ea typeface="+mn-ea"/>
                          <a:cs typeface="+mn-cs"/>
                        </a:rPr>
                        <a:t>Study on system and functional aspects of Energy Efficiency (EE) in 5G networks</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a:solidFill>
                            <a:schemeClr val="tx1"/>
                          </a:solidFill>
                          <a:effectLst/>
                          <a:latin typeface="+mn-lt"/>
                          <a:ea typeface="+mn-ea"/>
                          <a:cs typeface="+mn-cs"/>
                        </a:rPr>
                        <a:t>760064</a:t>
                      </a:r>
                      <a:endParaRPr kumimoji="0" lang="en-GB"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6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ORANGE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Percentage of completion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0% -&gt; 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Target</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SA#80 – June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fr-FR" sz="1600" b="1" i="0" u="none" strike="noStrike" kern="1200" cap="none" normalizeH="0" baseline="0" dirty="0" err="1">
                          <a:ln>
                            <a:noFill/>
                          </a:ln>
                          <a:solidFill>
                            <a:schemeClr val="tx1"/>
                          </a:solidFill>
                          <a:effectLst/>
                          <a:latin typeface="Calibri" pitchFamily="34" charset="0"/>
                          <a:ea typeface="宋体" pitchFamily="2" charset="-122"/>
                          <a:cs typeface="Arial" charset="0"/>
                        </a:rPr>
                        <a:t>Other</a:t>
                      </a:r>
                      <a:r>
                        <a:rPr kumimoji="0" lang="fr-FR" sz="1600" b="1" i="0" u="none" strike="noStrike" kern="1200" cap="none" normalizeH="0" baseline="0" dirty="0">
                          <a:ln>
                            <a:noFill/>
                          </a:ln>
                          <a:solidFill>
                            <a:schemeClr val="tx1"/>
                          </a:solidFill>
                          <a:effectLst/>
                          <a:latin typeface="Calibri" pitchFamily="34" charset="0"/>
                          <a:ea typeface="宋体" pitchFamily="2" charset="-122"/>
                          <a:cs typeface="Arial" charset="0"/>
                        </a:rPr>
                        <a:t> info</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Summary of progress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3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pCRs</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were discussed</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skeleton was discussed; it was requested to add editor’s notes for each clause</a:t>
                      </a:r>
                    </a:p>
                    <a:p>
                      <a:pPr marL="285750" lvl="0" indent="-285750">
                        <a:buFontTx/>
                        <a:buChar char="-"/>
                      </a:pP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The </a:t>
                      </a:r>
                      <a:r>
                        <a:rPr kumimoji="0" lang="en-US" sz="1600" b="0" i="0" u="none" strike="noStrike" kern="1200" cap="none" normalizeH="0" baseline="0" dirty="0" err="1">
                          <a:ln>
                            <a:noFill/>
                          </a:ln>
                          <a:solidFill>
                            <a:schemeClr val="tx1"/>
                          </a:solidFill>
                          <a:effectLst/>
                          <a:latin typeface="Calibri" pitchFamily="34" charset="0"/>
                          <a:ea typeface="宋体" pitchFamily="2" charset="-122"/>
                          <a:cs typeface="Arial" charset="0"/>
                        </a:rPr>
                        <a:t>pCR</a:t>
                      </a:r>
                      <a:r>
                        <a:rPr kumimoji="0" lang="en-US" sz="1600" b="0" i="0" u="none" strike="noStrike" kern="1200" cap="none" normalizeH="0" baseline="0" dirty="0">
                          <a:ln>
                            <a:noFill/>
                          </a:ln>
                          <a:solidFill>
                            <a:schemeClr val="tx1"/>
                          </a:solidFill>
                          <a:effectLst/>
                          <a:latin typeface="Calibri" pitchFamily="34" charset="0"/>
                          <a:ea typeface="宋体" pitchFamily="2" charset="-122"/>
                          <a:cs typeface="Arial" charset="0"/>
                        </a:rPr>
                        <a:t> of EE KPIs shall be revised and will be sent out for email approval.</a:t>
                      </a:r>
                    </a:p>
                    <a:p>
                      <a:pPr marL="285750" lvl="0" indent="-285750">
                        <a:buFontTx/>
                        <a:buChar char="-"/>
                      </a:pPr>
                      <a:endParaRPr kumimoji="0" lang="sv-SE"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a:ln>
                            <a:noFill/>
                          </a:ln>
                          <a:solidFill>
                            <a:schemeClr val="tx1"/>
                          </a:solidFill>
                          <a:effectLst/>
                          <a:latin typeface="Calibri" pitchFamily="34" charset="0"/>
                          <a:ea typeface="+mn-ea"/>
                          <a:cs typeface="Arial" charset="0"/>
                        </a:rPr>
                        <a:t>Documents</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418901202"/>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3095583834"/>
              </p:ext>
            </p:extLst>
          </p:nvPr>
        </p:nvGraphicFramePr>
        <p:xfrm>
          <a:off x="1301088" y="1391545"/>
          <a:ext cx="8403986" cy="4351278"/>
        </p:xfrm>
        <a:graphic>
          <a:graphicData uri="http://schemas.openxmlformats.org/drawingml/2006/table">
            <a:tbl>
              <a:tblPr/>
              <a:tblGrid>
                <a:gridCol w="1122053">
                  <a:extLst>
                    <a:ext uri="{9D8B030D-6E8A-4147-A177-3AD203B41FA5}">
                      <a16:colId xmlns:a16="http://schemas.microsoft.com/office/drawing/2014/main" val="20000"/>
                    </a:ext>
                  </a:extLst>
                </a:gridCol>
                <a:gridCol w="2022751">
                  <a:extLst>
                    <a:ext uri="{9D8B030D-6E8A-4147-A177-3AD203B41FA5}">
                      <a16:colId xmlns:a16="http://schemas.microsoft.com/office/drawing/2014/main" val="20001"/>
                    </a:ext>
                  </a:extLst>
                </a:gridCol>
                <a:gridCol w="1726296">
                  <a:extLst>
                    <a:ext uri="{9D8B030D-6E8A-4147-A177-3AD203B41FA5}">
                      <a16:colId xmlns:a16="http://schemas.microsoft.com/office/drawing/2014/main" val="20002"/>
                    </a:ext>
                  </a:extLst>
                </a:gridCol>
                <a:gridCol w="1083954">
                  <a:extLst>
                    <a:ext uri="{9D8B030D-6E8A-4147-A177-3AD203B41FA5}">
                      <a16:colId xmlns:a16="http://schemas.microsoft.com/office/drawing/2014/main" val="20003"/>
                    </a:ext>
                  </a:extLst>
                </a:gridCol>
                <a:gridCol w="1164246">
                  <a:extLst>
                    <a:ext uri="{9D8B030D-6E8A-4147-A177-3AD203B41FA5}">
                      <a16:colId xmlns:a16="http://schemas.microsoft.com/office/drawing/2014/main" val="20004"/>
                    </a:ext>
                  </a:extLst>
                </a:gridCol>
                <a:gridCol w="1284686">
                  <a:extLst>
                    <a:ext uri="{9D8B030D-6E8A-4147-A177-3AD203B41FA5}">
                      <a16:colId xmlns:a16="http://schemas.microsoft.com/office/drawing/2014/main" val="20005"/>
                    </a:ext>
                  </a:extLst>
                </a:gridCol>
              </a:tblGrid>
              <a:tr h="6274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Host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5769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29 Jan – 2 Feb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Rome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Italy</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EF3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04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9-13 Apr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China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5895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SA5#119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14-18 May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12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SA5#120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20-24 Aug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Belgrade</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Serbia</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EF3</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SA5#121</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8-12 Oct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Asia TBC</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mn-ea"/>
                          <a:cs typeface="Arial" charset="0"/>
                        </a:rPr>
                        <a:t>TBD</a:t>
                      </a:r>
                      <a:endPar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681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SA5#122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rPr>
                        <a:t>12-16 Nov </a:t>
                      </a: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2018</a:t>
                      </a:r>
                      <a:endParaRPr kumimoji="0" lang="en-GB" altLang="zh-CN" sz="16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TBD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kern="1200" cap="none" normalizeH="0" baseline="0" dirty="0">
                          <a:ln>
                            <a:noFill/>
                          </a:ln>
                          <a:solidFill>
                            <a:schemeClr val="tx1"/>
                          </a:solidFill>
                          <a:effectLst/>
                          <a:latin typeface="Calibri" pitchFamily="34" charset="0"/>
                          <a:ea typeface="宋体" pitchFamily="2" charset="-122"/>
                          <a:cs typeface="Arial" charset="0"/>
                        </a:rPr>
                        <a:t>North America</a:t>
                      </a:r>
                      <a:endParaRPr kumimoji="0" lang="en-GB" altLang="zh-CN" sz="1600" b="0" i="0" u="none" strike="noStrike" kern="1200" cap="none" normalizeH="0" baseline="0" dirty="0">
                        <a:ln>
                          <a:noFill/>
                        </a:ln>
                        <a:solidFill>
                          <a:schemeClr val="tx1"/>
                        </a:solidFill>
                        <a:effectLst/>
                        <a:latin typeface="Calibri" pitchFamily="34" charset="0"/>
                        <a:ea typeface="+mn-ea"/>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0" i="0" u="none" strike="noStrike" kern="1200" cap="none" normalizeH="0" baseline="0" dirty="0">
                          <a:ln>
                            <a:noFill/>
                          </a:ln>
                          <a:solidFill>
                            <a:schemeClr val="tx1"/>
                          </a:solidFill>
                          <a:effectLst/>
                          <a:latin typeface="Calibri" pitchFamily="34" charset="0"/>
                          <a:ea typeface="宋体" pitchFamily="2" charset="-122"/>
                          <a:cs typeface="Arial" charset="0"/>
                        </a:rPr>
                        <a:t>NAF</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0" i="0" u="none" strike="noStrike" cap="none" normalizeH="0" baseline="0" dirty="0">
                          <a:ln>
                            <a:noFill/>
                          </a:ln>
                          <a:solidFill>
                            <a:schemeClr val="tx1"/>
                          </a:solidFill>
                          <a:effectLst/>
                          <a:latin typeface="Calibri" pitchFamily="34" charset="0"/>
                          <a:ea typeface="Times New Roman" pitchFamily="18" charset="0"/>
                          <a:cs typeface="Arial"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bl>
          </a:graphicData>
        </a:graphic>
      </p:graphicFrame>
      <p:sp>
        <p:nvSpPr>
          <p:cNvPr id="44092" name="Rectangle 64"/>
          <p:cNvSpPr>
            <a:spLocks noGrp="1"/>
          </p:cNvSpPr>
          <p:nvPr>
            <p:ph type="title"/>
          </p:nvPr>
        </p:nvSpPr>
        <p:spPr>
          <a:xfrm>
            <a:off x="1940257" y="260990"/>
            <a:ext cx="6834188" cy="628650"/>
          </a:xfrm>
        </p:spPr>
        <p:txBody>
          <a:bodyPr/>
          <a:lstStyle/>
          <a:p>
            <a:r>
              <a:rPr lang="en-GB" dirty="0"/>
              <a:t>2018 meeting calendar</a:t>
            </a:r>
          </a:p>
        </p:txBody>
      </p:sp>
    </p:spTree>
    <p:extLst>
      <p:ext uri="{BB962C8B-B14F-4D97-AF65-F5344CB8AC3E}">
        <p14:creationId xmlns:p14="http://schemas.microsoft.com/office/powerpoint/2010/main" val="265139292"/>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4075" y="2849218"/>
            <a:ext cx="8221835" cy="519616"/>
          </a:xfrm>
        </p:spPr>
        <p:txBody>
          <a:bodyPr/>
          <a:lstStyle/>
          <a:p>
            <a:r>
              <a:rPr lang="sv-SE" sz="3600" dirty="0" err="1"/>
              <a:t>Thank</a:t>
            </a:r>
            <a:r>
              <a:rPr lang="sv-SE" sz="3600" dirty="0"/>
              <a:t> </a:t>
            </a:r>
            <a:r>
              <a:rPr lang="sv-SE" sz="3600" dirty="0" err="1"/>
              <a:t>you</a:t>
            </a:r>
            <a:r>
              <a:rPr lang="sv-SE" sz="3600" dirty="0"/>
              <a:t>!</a:t>
            </a:r>
          </a:p>
        </p:txBody>
      </p:sp>
      <p:sp>
        <p:nvSpPr>
          <p:cNvPr id="3" name="Table Placeholder 2"/>
          <p:cNvSpPr>
            <a:spLocks noGrp="1"/>
          </p:cNvSpPr>
          <p:nvPr>
            <p:ph type="tbl" idx="1"/>
          </p:nvPr>
        </p:nvSpPr>
        <p:spPr>
          <a:xfrm>
            <a:off x="438152" y="1010800"/>
            <a:ext cx="10972800" cy="4525963"/>
          </a:xfrm>
        </p:spPr>
      </p:sp>
      <p:sp>
        <p:nvSpPr>
          <p:cNvPr id="4" name="Slide Number Placeholder 3"/>
          <p:cNvSpPr>
            <a:spLocks noGrp="1"/>
          </p:cNvSpPr>
          <p:nvPr>
            <p:ph type="sldNum" sz="quarter" idx="10"/>
          </p:nvPr>
        </p:nvSpPr>
        <p:spPr/>
        <p:txBody>
          <a:bodyPr/>
          <a:lstStyle/>
          <a:p>
            <a:pPr>
              <a:defRPr/>
            </a:pPr>
            <a:fld id="{8B78E712-7E90-46AF-8873-540771249AD5}" type="slidenum">
              <a:rPr lang="en-GB" smtClean="0"/>
              <a:pPr>
                <a:defRPr/>
              </a:pPr>
              <a:t>49</a:t>
            </a:fld>
            <a:endParaRPr lang="en-GB" dirty="0"/>
          </a:p>
        </p:txBody>
      </p:sp>
    </p:spTree>
    <p:extLst>
      <p:ext uri="{BB962C8B-B14F-4D97-AF65-F5344CB8AC3E}">
        <p14:creationId xmlns:p14="http://schemas.microsoft.com/office/powerpoint/2010/main" val="1867039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0529" name="Group 721"/>
          <p:cNvGraphicFramePr>
            <a:graphicFrameLocks noGrp="1"/>
          </p:cNvGraphicFramePr>
          <p:nvPr>
            <p:ph idx="1"/>
            <p:extLst/>
          </p:nvPr>
        </p:nvGraphicFramePr>
        <p:xfrm>
          <a:off x="2495550" y="1728264"/>
          <a:ext cx="6216254" cy="3635218"/>
        </p:xfrm>
        <a:graphic>
          <a:graphicData uri="http://schemas.openxmlformats.org/drawingml/2006/table">
            <a:tbl>
              <a:tblPr/>
              <a:tblGrid>
                <a:gridCol w="1068265">
                  <a:extLst>
                    <a:ext uri="{9D8B030D-6E8A-4147-A177-3AD203B41FA5}">
                      <a16:colId xmlns:a16="http://schemas.microsoft.com/office/drawing/2014/main" val="20000"/>
                    </a:ext>
                  </a:extLst>
                </a:gridCol>
                <a:gridCol w="668857">
                  <a:extLst>
                    <a:ext uri="{9D8B030D-6E8A-4147-A177-3AD203B41FA5}">
                      <a16:colId xmlns:a16="http://schemas.microsoft.com/office/drawing/2014/main" val="20001"/>
                    </a:ext>
                  </a:extLst>
                </a:gridCol>
                <a:gridCol w="622697">
                  <a:extLst>
                    <a:ext uri="{9D8B030D-6E8A-4147-A177-3AD203B41FA5}">
                      <a16:colId xmlns:a16="http://schemas.microsoft.com/office/drawing/2014/main" val="20002"/>
                    </a:ext>
                  </a:extLst>
                </a:gridCol>
                <a:gridCol w="641747">
                  <a:extLst>
                    <a:ext uri="{9D8B030D-6E8A-4147-A177-3AD203B41FA5}">
                      <a16:colId xmlns:a16="http://schemas.microsoft.com/office/drawing/2014/main" val="20003"/>
                    </a:ext>
                  </a:extLst>
                </a:gridCol>
                <a:gridCol w="650081">
                  <a:extLst>
                    <a:ext uri="{9D8B030D-6E8A-4147-A177-3AD203B41FA5}">
                      <a16:colId xmlns:a16="http://schemas.microsoft.com/office/drawing/2014/main" val="20004"/>
                    </a:ext>
                  </a:extLst>
                </a:gridCol>
                <a:gridCol w="650081">
                  <a:extLst>
                    <a:ext uri="{9D8B030D-6E8A-4147-A177-3AD203B41FA5}">
                      <a16:colId xmlns:a16="http://schemas.microsoft.com/office/drawing/2014/main" val="20005"/>
                    </a:ext>
                  </a:extLst>
                </a:gridCol>
                <a:gridCol w="667941">
                  <a:extLst>
                    <a:ext uri="{9D8B030D-6E8A-4147-A177-3AD203B41FA5}">
                      <a16:colId xmlns:a16="http://schemas.microsoft.com/office/drawing/2014/main" val="20006"/>
                    </a:ext>
                  </a:extLst>
                </a:gridCol>
                <a:gridCol w="632222">
                  <a:extLst>
                    <a:ext uri="{9D8B030D-6E8A-4147-A177-3AD203B41FA5}">
                      <a16:colId xmlns:a16="http://schemas.microsoft.com/office/drawing/2014/main" val="20007"/>
                    </a:ext>
                  </a:extLst>
                </a:gridCol>
                <a:gridCol w="614363">
                  <a:extLst>
                    <a:ext uri="{9D8B030D-6E8A-4147-A177-3AD203B41FA5}">
                      <a16:colId xmlns:a16="http://schemas.microsoft.com/office/drawing/2014/main" val="20008"/>
                    </a:ext>
                  </a:extLst>
                </a:gridCol>
              </a:tblGrid>
              <a:tr h="47267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latin typeface="Calibri" pitchFamily="34" charset="0"/>
                          <a:ea typeface="Batang" pitchFamily="18" charset="-127"/>
                          <a:cs typeface="Times New Roman" pitchFamily="18" charset="0"/>
                        </a:rPr>
                        <a:t> </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SA#70</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SA#71</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SA#72</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SA#73</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SA#74</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SA#75</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SA#76</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rPr>
                        <a:t>SA#77</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val="10000"/>
                  </a:ext>
                </a:extLst>
              </a:tr>
              <a:tr h="63222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CRs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108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24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9650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information</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5008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400" b="0" i="0" u="none" strike="noStrike" cap="none" normalizeH="0" baseline="0" dirty="0">
                          <a:ln>
                            <a:noFill/>
                          </a:ln>
                          <a:solidFill>
                            <a:schemeClr val="tx1"/>
                          </a:solidFill>
                          <a:effectLst/>
                          <a:latin typeface="Calibri" pitchFamily="34" charset="0"/>
                          <a:ea typeface="宋体" pitchFamily="2" charset="-122"/>
                          <a:cs typeface="Arial" charset="0"/>
                        </a:rPr>
                        <a:t>TR/TS for approval</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4174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New or updated WIDs</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solidFill>
                            <a:schemeClr val="tx1"/>
                          </a:solidFill>
                          <a:latin typeface="Calibri" pitchFamily="34" charset="0"/>
                          <a:ea typeface="Batang"/>
                          <a:cs typeface="Times New Roman"/>
                        </a:rPr>
                        <a:t>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solidFill>
                            <a:schemeClr val="tx1"/>
                          </a:solidFill>
                          <a:latin typeface="Calibri" pitchFamily="34" charset="0"/>
                          <a:ea typeface="Batang"/>
                          <a:cs typeface="Times New Roman"/>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7507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rPr>
                        <a:t>SA5 exploder</a:t>
                      </a:r>
                    </a:p>
                  </a:txBody>
                  <a:tcPr marL="68580" marR="68580" marT="34290" marB="3429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371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0"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400" b="1" dirty="0">
                          <a:latin typeface="Calibri" pitchFamily="34" charset="0"/>
                          <a:ea typeface="Batang"/>
                          <a:cs typeface="Times New Roman"/>
                        </a:rPr>
                        <a:t>388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1338" name="Rectangle 64"/>
          <p:cNvSpPr>
            <a:spLocks/>
          </p:cNvSpPr>
          <p:nvPr/>
        </p:nvSpPr>
        <p:spPr bwMode="auto">
          <a:xfrm>
            <a:off x="3009900" y="1027510"/>
            <a:ext cx="5187554" cy="541734"/>
          </a:xfrm>
          <a:prstGeom prst="rect">
            <a:avLst/>
          </a:prstGeom>
          <a:noFill/>
          <a:ln w="9525">
            <a:noFill/>
            <a:miter lim="800000"/>
            <a:headEnd/>
            <a:tailEnd/>
          </a:ln>
        </p:spPr>
        <p:txBody>
          <a:bodyPr anchor="ctr"/>
          <a:lstStyle/>
          <a:p>
            <a:pPr algn="ctr" eaLnBrk="0" hangingPunct="0">
              <a:defRPr/>
            </a:pPr>
            <a:r>
              <a:rPr lang="en-GB" sz="2400" dirty="0">
                <a:solidFill>
                  <a:srgbClr val="FF0000"/>
                </a:solidFill>
                <a:latin typeface="+mj-lt"/>
              </a:rPr>
              <a:t>Statistics at SA level</a:t>
            </a:r>
          </a:p>
        </p:txBody>
      </p:sp>
    </p:spTree>
    <p:extLst>
      <p:ext uri="{BB962C8B-B14F-4D97-AF65-F5344CB8AC3E}">
        <p14:creationId xmlns:p14="http://schemas.microsoft.com/office/powerpoint/2010/main" val="199449440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2055814" y="260351"/>
            <a:ext cx="6759575" cy="619125"/>
          </a:xfrm>
        </p:spPr>
        <p:txBody>
          <a:bodyPr/>
          <a:lstStyle/>
          <a:p>
            <a:r>
              <a:rPr lang="en-GB" altLang="zh-CN" dirty="0" err="1"/>
              <a:t>Tdoc</a:t>
            </a:r>
            <a:r>
              <a:rPr lang="en-GB" altLang="zh-CN"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nvPr>
        </p:nvGraphicFramePr>
        <p:xfrm>
          <a:off x="1539876" y="850900"/>
          <a:ext cx="8869363" cy="5532438"/>
        </p:xfrm>
        <a:graphic>
          <a:graphicData uri="http://schemas.openxmlformats.org/presentationml/2006/ole">
            <mc:AlternateContent xmlns:mc="http://schemas.openxmlformats.org/markup-compatibility/2006">
              <mc:Choice xmlns:v="urn:schemas-microsoft-com:vml" Requires="v">
                <p:oleObj spid="_x0000_s23571" name="Worksheet" r:id="rId4" imgW="8667756" imgH="5410260" progId="Excel.Sheet.8">
                  <p:embed/>
                </p:oleObj>
              </mc:Choice>
              <mc:Fallback>
                <p:oleObj name="Worksheet" r:id="rId4" imgW="8667756" imgH="5410260" progId="Excel.Sheet.8">
                  <p:embed/>
                  <p:pic>
                    <p:nvPicPr>
                      <p:cNvPr id="5" name="Object 4"/>
                      <p:cNvPicPr>
                        <a:picLocks noGrp="1" noChangeAspect="1" noChangeArrowheads="1"/>
                      </p:cNvPicPr>
                      <p:nvPr/>
                    </p:nvPicPr>
                    <p:blipFill>
                      <a:blip r:embed="rId5"/>
                      <a:srcRect/>
                      <a:stretch>
                        <a:fillRect/>
                      </a:stretch>
                    </p:blipFill>
                    <p:spPr bwMode="auto">
                      <a:xfrm>
                        <a:off x="1539876" y="850900"/>
                        <a:ext cx="8869363" cy="5532438"/>
                      </a:xfrm>
                      <a:prstGeom prst="rect">
                        <a:avLst/>
                      </a:prstGeom>
                      <a:noFill/>
                      <a:extLst/>
                    </p:spPr>
                  </p:pic>
                </p:oleObj>
              </mc:Fallback>
            </mc:AlternateContent>
          </a:graphicData>
        </a:graphic>
      </p:graphicFrame>
    </p:spTree>
    <p:extLst>
      <p:ext uri="{BB962C8B-B14F-4D97-AF65-F5344CB8AC3E}">
        <p14:creationId xmlns:p14="http://schemas.microsoft.com/office/powerpoint/2010/main" val="230601831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p:cNvSpPr>
          <p:nvPr>
            <p:ph type="title" idx="4294967295"/>
          </p:nvPr>
        </p:nvSpPr>
        <p:spPr>
          <a:xfrm>
            <a:off x="1920876" y="360364"/>
            <a:ext cx="6759575" cy="619125"/>
          </a:xfrm>
        </p:spPr>
        <p:txBody>
          <a:bodyPr/>
          <a:lstStyle/>
          <a:p>
            <a:r>
              <a:rPr lang="en-GB" altLang="zh-CN" dirty="0"/>
              <a:t>CR/</a:t>
            </a:r>
            <a:r>
              <a:rPr lang="en-GB" altLang="zh-CN" dirty="0" err="1"/>
              <a:t>pCR</a:t>
            </a:r>
            <a:r>
              <a:rPr lang="en-GB" altLang="zh-CN" dirty="0"/>
              <a:t> history </a:t>
            </a:r>
          </a:p>
        </p:txBody>
      </p:sp>
      <p:sp>
        <p:nvSpPr>
          <p:cNvPr id="1028" name="Rectangle 3"/>
          <p:cNvSpPr>
            <a:spLocks noChangeArrowheads="1"/>
          </p:cNvSpPr>
          <p:nvPr/>
        </p:nvSpPr>
        <p:spPr bwMode="auto">
          <a:xfrm>
            <a:off x="1920875" y="979488"/>
            <a:ext cx="8351838"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342900" indent="-342900"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spcBef>
                <a:spcPts val="288"/>
              </a:spcBef>
              <a:buClr>
                <a:srgbClr val="003399"/>
              </a:buClr>
            </a:pPr>
            <a:endParaRPr lang="zh-CN" altLang="en-US" sz="3200">
              <a:solidFill>
                <a:srgbClr val="FF3300"/>
              </a:solidFill>
            </a:endParaRPr>
          </a:p>
        </p:txBody>
      </p:sp>
      <p:graphicFrame>
        <p:nvGraphicFramePr>
          <p:cNvPr id="5" name="Object 4"/>
          <p:cNvGraphicFramePr>
            <a:graphicFrameLocks noGrp="1" noChangeAspect="1"/>
          </p:cNvGraphicFramePr>
          <p:nvPr>
            <p:extLst>
              <p:ext uri="{D42A27DB-BD31-4B8C-83A1-F6EECF244321}">
                <p14:modId xmlns:p14="http://schemas.microsoft.com/office/powerpoint/2010/main" val="219339765"/>
              </p:ext>
            </p:extLst>
          </p:nvPr>
        </p:nvGraphicFramePr>
        <p:xfrm>
          <a:off x="1441450" y="979488"/>
          <a:ext cx="8831263" cy="5319712"/>
        </p:xfrm>
        <a:graphic>
          <a:graphicData uri="http://schemas.openxmlformats.org/presentationml/2006/ole">
            <mc:AlternateContent xmlns:mc="http://schemas.openxmlformats.org/markup-compatibility/2006">
              <mc:Choice xmlns:v="urn:schemas-microsoft-com:vml" Requires="v">
                <p:oleObj spid="_x0000_s24595" name="Worksheet" r:id="rId4" imgW="8629740" imgH="5200540" progId="Excel.Sheet.8">
                  <p:embed/>
                </p:oleObj>
              </mc:Choice>
              <mc:Fallback>
                <p:oleObj name="Worksheet" r:id="rId4" imgW="8629740" imgH="5200540" progId="Excel.Sheet.8">
                  <p:embed/>
                  <p:pic>
                    <p:nvPicPr>
                      <p:cNvPr id="5" name="Object 4"/>
                      <p:cNvPicPr>
                        <a:picLocks noGrp="1" noChangeAspect="1" noChangeArrowheads="1"/>
                      </p:cNvPicPr>
                      <p:nvPr/>
                    </p:nvPicPr>
                    <p:blipFill>
                      <a:blip r:embed="rId5"/>
                      <a:srcRect/>
                      <a:stretch>
                        <a:fillRect/>
                      </a:stretch>
                    </p:blipFill>
                    <p:spPr bwMode="auto">
                      <a:xfrm>
                        <a:off x="1441450" y="979488"/>
                        <a:ext cx="8831263" cy="5319712"/>
                      </a:xfrm>
                      <a:prstGeom prst="rect">
                        <a:avLst/>
                      </a:prstGeom>
                      <a:noFill/>
                      <a:extLst/>
                    </p:spPr>
                  </p:pic>
                </p:oleObj>
              </mc:Fallback>
            </mc:AlternateContent>
          </a:graphicData>
        </a:graphic>
      </p:graphicFrame>
    </p:spTree>
    <p:extLst>
      <p:ext uri="{BB962C8B-B14F-4D97-AF65-F5344CB8AC3E}">
        <p14:creationId xmlns:p14="http://schemas.microsoft.com/office/powerpoint/2010/main" val="77574864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4"/>
          <p:cNvGraphicFramePr>
            <a:graphicFrameLocks noGrp="1" noChangeAspect="1"/>
          </p:cNvGraphicFramePr>
          <p:nvPr>
            <p:extLst/>
          </p:nvPr>
        </p:nvGraphicFramePr>
        <p:xfrm>
          <a:off x="1633538" y="395288"/>
          <a:ext cx="9879012" cy="7091362"/>
        </p:xfrm>
        <a:graphic>
          <a:graphicData uri="http://schemas.openxmlformats.org/presentationml/2006/ole">
            <mc:AlternateContent xmlns:mc="http://schemas.openxmlformats.org/markup-compatibility/2006">
              <mc:Choice xmlns:v="urn:schemas-microsoft-com:vml" Requires="v">
                <p:oleObj spid="_x0000_s25619" name="Worksheet" r:id="rId4" imgW="8496221" imgH="5476950" progId="Excel.Sheet.8">
                  <p:embed/>
                </p:oleObj>
              </mc:Choice>
              <mc:Fallback>
                <p:oleObj name="Worksheet" r:id="rId4" imgW="8496221" imgH="5476950" progId="Excel.Sheet.8">
                  <p:embed/>
                  <p:pic>
                    <p:nvPicPr>
                      <p:cNvPr id="2050" name="Object 4"/>
                      <p:cNvPicPr>
                        <a:picLocks noGrp="1" noChangeAspect="1" noChangeArrowheads="1"/>
                      </p:cNvPicPr>
                      <p:nvPr/>
                    </p:nvPicPr>
                    <p:blipFill>
                      <a:blip r:embed="rId5"/>
                      <a:srcRect/>
                      <a:stretch>
                        <a:fillRect/>
                      </a:stretch>
                    </p:blipFill>
                    <p:spPr bwMode="auto">
                      <a:xfrm>
                        <a:off x="1633538" y="395288"/>
                        <a:ext cx="9879012" cy="7091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1" name="Rectangle 2"/>
          <p:cNvSpPr>
            <a:spLocks noGrp="1"/>
          </p:cNvSpPr>
          <p:nvPr>
            <p:ph type="title" idx="4294967295"/>
          </p:nvPr>
        </p:nvSpPr>
        <p:spPr>
          <a:xfrm>
            <a:off x="2068514" y="269876"/>
            <a:ext cx="7019925" cy="735013"/>
          </a:xfrm>
        </p:spPr>
        <p:txBody>
          <a:bodyPr/>
          <a:lstStyle/>
          <a:p>
            <a:r>
              <a:rPr lang="en-GB" altLang="zh-CN" dirty="0"/>
              <a:t>CR history</a:t>
            </a:r>
          </a:p>
        </p:txBody>
      </p:sp>
      <p:sp>
        <p:nvSpPr>
          <p:cNvPr id="2052"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spTree>
    <p:extLst>
      <p:ext uri="{BB962C8B-B14F-4D97-AF65-F5344CB8AC3E}">
        <p14:creationId xmlns:p14="http://schemas.microsoft.com/office/powerpoint/2010/main" val="179740311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p:cNvSpPr>
          <p:nvPr>
            <p:ph type="title" idx="4294967295"/>
          </p:nvPr>
        </p:nvSpPr>
        <p:spPr>
          <a:xfrm>
            <a:off x="2068514" y="269876"/>
            <a:ext cx="7019925" cy="735013"/>
          </a:xfrm>
        </p:spPr>
        <p:txBody>
          <a:bodyPr/>
          <a:lstStyle/>
          <a:p>
            <a:r>
              <a:rPr lang="en-GB" altLang="zh-CN" dirty="0"/>
              <a:t>WI history</a:t>
            </a:r>
          </a:p>
        </p:txBody>
      </p:sp>
      <p:sp>
        <p:nvSpPr>
          <p:cNvPr id="3076" name="Rectangle 3"/>
          <p:cNvSpPr>
            <a:spLocks noChangeArrowheads="1"/>
          </p:cNvSpPr>
          <p:nvPr/>
        </p:nvSpPr>
        <p:spPr bwMode="auto">
          <a:xfrm>
            <a:off x="1920875" y="979488"/>
            <a:ext cx="8351838" cy="5473700"/>
          </a:xfrm>
          <a:prstGeom prst="rect">
            <a:avLst/>
          </a:prstGeom>
          <a:noFill/>
          <a:ln w="12700">
            <a:noFill/>
            <a:miter lim="800000"/>
            <a:headEnd/>
            <a:tailEnd/>
          </a:ln>
        </p:spPr>
        <p:txBody>
          <a:bodyPr lIns="90488" tIns="44450" rIns="90488" bIns="44450"/>
          <a:lstStyle/>
          <a:p>
            <a:pPr marL="342900" indent="-342900">
              <a:lnSpc>
                <a:spcPct val="80000"/>
              </a:lnSpc>
              <a:spcBef>
                <a:spcPts val="288"/>
              </a:spcBef>
              <a:buClr>
                <a:srgbClr val="003399"/>
              </a:buClr>
            </a:pPr>
            <a:endParaRPr lang="zh-CN" altLang="en-US" sz="3200">
              <a:solidFill>
                <a:srgbClr val="FF3300"/>
              </a:solidFill>
            </a:endParaRPr>
          </a:p>
        </p:txBody>
      </p:sp>
      <p:graphicFrame>
        <p:nvGraphicFramePr>
          <p:cNvPr id="3074" name="Object 4"/>
          <p:cNvGraphicFramePr>
            <a:graphicFrameLocks noGrp="1" noChangeAspect="1"/>
          </p:cNvGraphicFramePr>
          <p:nvPr>
            <p:extLst/>
          </p:nvPr>
        </p:nvGraphicFramePr>
        <p:xfrm>
          <a:off x="1770064" y="519114"/>
          <a:ext cx="8702675" cy="5381625"/>
        </p:xfrm>
        <a:graphic>
          <a:graphicData uri="http://schemas.openxmlformats.org/presentationml/2006/ole">
            <mc:AlternateContent xmlns:mc="http://schemas.openxmlformats.org/markup-compatibility/2006">
              <mc:Choice xmlns:v="urn:schemas-microsoft-com:vml" Requires="v">
                <p:oleObj spid="_x0000_s26643" name="Worksheet" r:id="rId4" imgW="7915165" imgH="5610330" progId="Excel.Sheet.8">
                  <p:embed/>
                </p:oleObj>
              </mc:Choice>
              <mc:Fallback>
                <p:oleObj name="Worksheet" r:id="rId4" imgW="7915165" imgH="5610330" progId="Excel.Sheet.8">
                  <p:embed/>
                  <p:pic>
                    <p:nvPicPr>
                      <p:cNvPr id="3074" name="Object 4"/>
                      <p:cNvPicPr>
                        <a:picLocks noGrp="1" noChangeAspect="1" noChangeArrowheads="1"/>
                      </p:cNvPicPr>
                      <p:nvPr/>
                    </p:nvPicPr>
                    <p:blipFill>
                      <a:blip r:embed="rId5"/>
                      <a:srcRect/>
                      <a:stretch>
                        <a:fillRect/>
                      </a:stretch>
                    </p:blipFill>
                    <p:spPr bwMode="auto">
                      <a:xfrm>
                        <a:off x="1770064" y="519114"/>
                        <a:ext cx="8702675" cy="5381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00658385"/>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36673</TotalTime>
  <Words>4506</Words>
  <Application>Microsoft Office PowerPoint</Application>
  <PresentationFormat>Widescreen</PresentationFormat>
  <Paragraphs>1099</Paragraphs>
  <Slides>49</Slides>
  <Notes>40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49</vt:i4>
      </vt:variant>
    </vt:vector>
  </HeadingPairs>
  <TitlesOfParts>
    <vt:vector size="61" baseType="lpstr">
      <vt:lpstr>Batang</vt:lpstr>
      <vt:lpstr>Gulim</vt:lpstr>
      <vt:lpstr>MS Mincho</vt:lpstr>
      <vt:lpstr>SimSun</vt:lpstr>
      <vt:lpstr>SimSun</vt:lpstr>
      <vt:lpstr>Arial</vt:lpstr>
      <vt:lpstr>Calibri</vt:lpstr>
      <vt:lpstr>CG Times (WN)</vt:lpstr>
      <vt:lpstr>Times New Roman</vt:lpstr>
      <vt:lpstr>Office Theme</vt:lpstr>
      <vt:lpstr>Worksheet</vt:lpstr>
      <vt:lpstr>Microsoft Excel 97-2003 Worksheet</vt:lpstr>
      <vt:lpstr>    SA5 Status Report to SA#77  Charging Management (CH) Operation, Administration, Maintenance &amp; Provisioning (OAM&amp;P)  </vt:lpstr>
      <vt:lpstr>SA5 leadership</vt:lpstr>
      <vt:lpstr>2017 meeting calendar</vt:lpstr>
      <vt:lpstr>Statistics at SA5 level</vt:lpstr>
      <vt:lpstr>PowerPoint Presentation</vt:lpstr>
      <vt:lpstr>Tdoc history </vt:lpstr>
      <vt:lpstr>CR/pCR history </vt:lpstr>
      <vt:lpstr>CR history</vt:lpstr>
      <vt:lpstr>WI history</vt:lpstr>
      <vt:lpstr>Summary of ongoing WIs/SIs (1/3)</vt:lpstr>
      <vt:lpstr>Summary of ongoing WIs/SIs (2/3)</vt:lpstr>
      <vt:lpstr>Summary of ongoing WIs/SIs (3/3)</vt:lpstr>
      <vt:lpstr>Incoming LSs (1/2)</vt:lpstr>
      <vt:lpstr>Incoming LSs (2/2)</vt:lpstr>
      <vt:lpstr>Outgoing LSs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OAM&amp;P cooperation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2018 meeting calendar</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Thomas Tovinger</cp:lastModifiedBy>
  <cp:revision>864</cp:revision>
  <dcterms:created xsi:type="dcterms:W3CDTF">2008-08-30T09:32:10Z</dcterms:created>
  <dcterms:modified xsi:type="dcterms:W3CDTF">2017-09-07T20:48:02Z</dcterms:modified>
</cp:coreProperties>
</file>